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Lst>
  <p:sldSz cy="6858000" cx="9144000"/>
  <p:notesSz cx="6858000" cy="9144000"/>
  <p:embeddedFontLst>
    <p:embeddedFont>
      <p:font typeface="Tahoma"/>
      <p:regular r:id="rId78"/>
      <p:bold r:id="rId79"/>
    </p:embeddedFont>
    <p:embeddedFont>
      <p:font typeface="Helvetica Neue"/>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4" roundtripDataSignature="AMtx7mjUUgDymINi8N0ybRfBN7zzXH2R2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5F1C33-7A50-4F57-B663-8F283F88EFA9}">
  <a:tblStyle styleId="{3E5F1C33-7A50-4F57-B663-8F283F88EFA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F0E6020-6727-435A-9D21-A345EE5A230E}"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3F9FA"/>
          </a:solidFill>
        </a:fill>
      </a:tcStyle>
    </a:wholeTbl>
    <a:band1H>
      <a:tcTxStyle/>
      <a:tcStyle>
        <a:fill>
          <a:solidFill>
            <a:srgbClr val="E7F3F4"/>
          </a:solidFill>
        </a:fill>
      </a:tcStyle>
    </a:band1H>
    <a:band2H>
      <a:tcTxStyle/>
    </a:band2H>
    <a:band1V>
      <a:tcTxStyle/>
      <a:tcStyle>
        <a:fill>
          <a:solidFill>
            <a:srgbClr val="E7F3F4"/>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customschemas.google.com/relationships/presentationmetadata" Target="metadata"/><Relationship Id="rId83" Type="http://schemas.openxmlformats.org/officeDocument/2006/relationships/font" Target="fonts/HelveticaNeue-bold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HelveticaNeue-regular.fntdata"/><Relationship Id="rId82" Type="http://schemas.openxmlformats.org/officeDocument/2006/relationships/font" Target="fonts/HelveticaNeue-italic.fntdata"/><Relationship Id="rId81"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Tahoma-bold.fntdata"/><Relationship Id="rId34" Type="http://schemas.openxmlformats.org/officeDocument/2006/relationships/slide" Target="slides/slide29.xml"/><Relationship Id="rId78" Type="http://schemas.openxmlformats.org/officeDocument/2006/relationships/font" Target="fonts/Tahoma-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240"/>
              </a:spcBef>
              <a:spcAft>
                <a:spcPts val="0"/>
              </a:spcAft>
              <a:buClr>
                <a:srgbClr val="8E0D30"/>
              </a:buClr>
              <a:buSzPts val="1200"/>
              <a:buFont typeface="Times New Roman"/>
              <a:buChar char="•"/>
              <a:defRPr b="0" i="0" sz="1200" u="none" cap="none" strike="noStrike">
                <a:solidFill>
                  <a:schemeClr val="dk1"/>
                </a:solidFill>
                <a:latin typeface="Times New Roman"/>
                <a:ea typeface="Times New Roman"/>
                <a:cs typeface="Times New Roman"/>
                <a:sym typeface="Times New Roman"/>
              </a:defRPr>
            </a:lvl1pPr>
            <a:lvl2pPr lvl="1" marR="0" rtl="0" algn="l">
              <a:spcBef>
                <a:spcPts val="640"/>
              </a:spcBef>
              <a:spcAft>
                <a:spcPts val="0"/>
              </a:spcAft>
              <a:buClr>
                <a:srgbClr val="8E0D30"/>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2pPr>
            <a:lvl3pPr lvl="2" marR="0" rtl="0" algn="l">
              <a:spcBef>
                <a:spcPts val="640"/>
              </a:spcBef>
              <a:spcAft>
                <a:spcPts val="0"/>
              </a:spcAft>
              <a:buClr>
                <a:srgbClr val="8E0D30"/>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3pPr>
            <a:lvl4pPr lvl="3" marR="0" rtl="0" algn="l">
              <a:spcBef>
                <a:spcPts val="640"/>
              </a:spcBef>
              <a:spcAft>
                <a:spcPts val="0"/>
              </a:spcAft>
              <a:buClr>
                <a:srgbClr val="8E0D30"/>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4pPr>
            <a:lvl5pPr lvl="4" marR="0" rtl="0" algn="l">
              <a:spcBef>
                <a:spcPts val="640"/>
              </a:spcBef>
              <a:spcAft>
                <a:spcPts val="0"/>
              </a:spcAft>
              <a:buClr>
                <a:srgbClr val="8E0D30"/>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240"/>
              </a:spcBef>
              <a:spcAft>
                <a:spcPts val="0"/>
              </a:spcAft>
              <a:buClr>
                <a:srgbClr val="8E0D30"/>
              </a:buClr>
              <a:buSzPts val="1200"/>
              <a:buFont typeface="Times New Roman"/>
              <a:buChar char="•"/>
              <a:defRPr b="0" i="0" sz="1200" u="none" cap="none" strike="noStrike">
                <a:solidFill>
                  <a:schemeClr val="dk1"/>
                </a:solidFill>
                <a:latin typeface="Times New Roman"/>
                <a:ea typeface="Times New Roman"/>
                <a:cs typeface="Times New Roman"/>
                <a:sym typeface="Times New Roman"/>
              </a:defRPr>
            </a:lvl1pPr>
            <a:lvl2pPr lvl="1" marR="0" rtl="0" algn="l">
              <a:spcBef>
                <a:spcPts val="640"/>
              </a:spcBef>
              <a:spcAft>
                <a:spcPts val="0"/>
              </a:spcAft>
              <a:buClr>
                <a:srgbClr val="8E0D30"/>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2pPr>
            <a:lvl3pPr lvl="2" marR="0" rtl="0" algn="l">
              <a:spcBef>
                <a:spcPts val="640"/>
              </a:spcBef>
              <a:spcAft>
                <a:spcPts val="0"/>
              </a:spcAft>
              <a:buClr>
                <a:srgbClr val="8E0D30"/>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3pPr>
            <a:lvl4pPr lvl="3" marR="0" rtl="0" algn="l">
              <a:spcBef>
                <a:spcPts val="640"/>
              </a:spcBef>
              <a:spcAft>
                <a:spcPts val="0"/>
              </a:spcAft>
              <a:buClr>
                <a:srgbClr val="8E0D30"/>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4pPr>
            <a:lvl5pPr lvl="4" marR="0" rtl="0" algn="l">
              <a:spcBef>
                <a:spcPts val="640"/>
              </a:spcBef>
              <a:spcAft>
                <a:spcPts val="0"/>
              </a:spcAft>
              <a:buClr>
                <a:srgbClr val="8E0D30"/>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240"/>
              </a:spcBef>
              <a:spcAft>
                <a:spcPts val="0"/>
              </a:spcAft>
              <a:buClr>
                <a:srgbClr val="8E0D30"/>
              </a:buClr>
              <a:buSzPts val="1200"/>
              <a:buFont typeface="Times New Roman"/>
              <a:buChar char="•"/>
              <a:defRPr b="0" i="0" sz="1200" u="none" cap="none" strike="noStrike">
                <a:solidFill>
                  <a:schemeClr val="dk1"/>
                </a:solidFill>
                <a:latin typeface="Times New Roman"/>
                <a:ea typeface="Times New Roman"/>
                <a:cs typeface="Times New Roman"/>
                <a:sym typeface="Times New Roman"/>
              </a:defRPr>
            </a:lvl1pPr>
            <a:lvl2pPr lvl="1" marR="0" rtl="0" algn="l">
              <a:spcBef>
                <a:spcPts val="640"/>
              </a:spcBef>
              <a:spcAft>
                <a:spcPts val="0"/>
              </a:spcAft>
              <a:buClr>
                <a:srgbClr val="8E0D30"/>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2pPr>
            <a:lvl3pPr lvl="2" marR="0" rtl="0" algn="l">
              <a:spcBef>
                <a:spcPts val="640"/>
              </a:spcBef>
              <a:spcAft>
                <a:spcPts val="0"/>
              </a:spcAft>
              <a:buClr>
                <a:srgbClr val="8E0D30"/>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3pPr>
            <a:lvl4pPr lvl="3" marR="0" rtl="0" algn="l">
              <a:spcBef>
                <a:spcPts val="640"/>
              </a:spcBef>
              <a:spcAft>
                <a:spcPts val="0"/>
              </a:spcAft>
              <a:buClr>
                <a:srgbClr val="8E0D30"/>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4pPr>
            <a:lvl5pPr lvl="4" marR="0" rtl="0" algn="l">
              <a:spcBef>
                <a:spcPts val="640"/>
              </a:spcBef>
              <a:spcAft>
                <a:spcPts val="0"/>
              </a:spcAft>
              <a:buClr>
                <a:srgbClr val="8E0D30"/>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marR="0" rtl="0" algn="r">
              <a:spcBef>
                <a:spcPts val="0"/>
              </a:spcBef>
              <a:spcAft>
                <a:spcPts val="0"/>
              </a:spcAft>
              <a:buClr>
                <a:srgbClr val="8E0D30"/>
              </a:buClr>
              <a:buSzPts val="1200"/>
              <a:buFont typeface="Times New Roman"/>
              <a:buChar char="•"/>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Go back to our example</a:t>
            </a:r>
            <a:endParaRPr/>
          </a:p>
        </p:txBody>
      </p:sp>
      <p:sp>
        <p:nvSpPr>
          <p:cNvPr id="249" name="Google Shape;24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if the overall “truth” is not 50%?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if the cost of something is much higher?  You are willing to accept a much smaller probability.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if I can only take action on a smaller percent (budget for a task)? </a:t>
            </a:r>
            <a:endParaRPr/>
          </a:p>
        </p:txBody>
      </p:sp>
      <p:sp>
        <p:nvSpPr>
          <p:cNvPr id="291" name="Google Shape;291;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Don’t expect 50% churn</a:t>
            </a:r>
            <a:endParaRPr/>
          </a:p>
          <a:p>
            <a:pPr indent="0" lvl="0" marL="0" rtl="0" algn="l">
              <a:spcBef>
                <a:spcPts val="0"/>
              </a:spcBef>
              <a:spcAft>
                <a:spcPts val="0"/>
              </a:spcAft>
              <a:buNone/>
            </a:pPr>
            <a:r>
              <a:rPr lang="en-US"/>
              <a:t>Cant act on it anyway</a:t>
            </a:r>
            <a:endParaRPr/>
          </a:p>
          <a:p>
            <a:pPr indent="0" lvl="0" marL="0" rtl="0" algn="l">
              <a:spcBef>
                <a:spcPts val="0"/>
              </a:spcBef>
              <a:spcAft>
                <a:spcPts val="0"/>
              </a:spcAft>
              <a:buNone/>
            </a:pPr>
            <a:r>
              <a:rPr lang="en-US"/>
              <a:t>Maybe acting is expensive</a:t>
            </a:r>
            <a:endParaRPr/>
          </a:p>
        </p:txBody>
      </p:sp>
      <p:sp>
        <p:nvSpPr>
          <p:cNvPr id="321" name="Google Shape;321;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Question: What factors might go into determining who you send the mail to?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AKA – where do you set the threshold</a:t>
            </a:r>
            <a:endParaRPr/>
          </a:p>
          <a:p>
            <a:pPr indent="-171450" lvl="0" marL="171450" rtl="0" algn="l">
              <a:spcBef>
                <a:spcPts val="0"/>
              </a:spcBef>
              <a:spcAft>
                <a:spcPts val="0"/>
              </a:spcAft>
              <a:buClr>
                <a:schemeClr val="dk1"/>
              </a:buClr>
              <a:buSzPts val="1200"/>
              <a:buFont typeface="Calibri"/>
              <a:buChar char="-"/>
            </a:pPr>
            <a:r>
              <a:rPr lang="en-US"/>
              <a:t>Depends on cost, budget</a:t>
            </a:r>
            <a:endParaRPr/>
          </a:p>
          <a:p>
            <a:pPr indent="-171450" lvl="0" marL="171450" rtl="0" algn="l">
              <a:spcBef>
                <a:spcPts val="0"/>
              </a:spcBef>
              <a:spcAft>
                <a:spcPts val="0"/>
              </a:spcAft>
              <a:buClr>
                <a:schemeClr val="dk1"/>
              </a:buClr>
              <a:buSzPts val="1200"/>
              <a:buFont typeface="Calibri"/>
              <a:buChar char="-"/>
            </a:pPr>
            <a:r>
              <a:rPr lang="en-US"/>
              <a:t>Probability of success</a:t>
            </a:r>
            <a:endParaRPr/>
          </a:p>
          <a:p>
            <a:pPr indent="-171450" lvl="0" marL="171450" rtl="0" algn="l">
              <a:spcBef>
                <a:spcPts val="0"/>
              </a:spcBef>
              <a:spcAft>
                <a:spcPts val="0"/>
              </a:spcAft>
              <a:buClr>
                <a:schemeClr val="dk1"/>
              </a:buClr>
              <a:buSzPts val="1200"/>
              <a:buFont typeface="Calibri"/>
              <a:buChar char="-"/>
            </a:pPr>
            <a:r>
              <a:rPr lang="en-US"/>
              <a:t>Cost of type 1 and type 2 error </a:t>
            </a:r>
            <a:endParaRPr/>
          </a:p>
          <a:p>
            <a:pPr indent="-95250" lvl="0" marL="17145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rPr lang="en-US"/>
              <a:t>Lead them to..what are the errors….</a:t>
            </a:r>
            <a:endParaRPr/>
          </a:p>
        </p:txBody>
      </p:sp>
      <p:sp>
        <p:nvSpPr>
          <p:cNvPr id="338" name="Google Shape;33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is the cost of the mailing?</a:t>
            </a:r>
            <a:endParaRPr/>
          </a:p>
          <a:p>
            <a:pPr indent="0" lvl="0" marL="0" rtl="0" algn="l">
              <a:spcBef>
                <a:spcPts val="0"/>
              </a:spcBef>
              <a:spcAft>
                <a:spcPts val="0"/>
              </a:spcAft>
              <a:buNone/>
            </a:pPr>
            <a:r>
              <a:rPr lang="en-US"/>
              <a:t>What is the expected take rate?</a:t>
            </a:r>
            <a:endParaRPr/>
          </a:p>
          <a:p>
            <a:pPr indent="0" lvl="0" marL="0" rtl="0" algn="l">
              <a:spcBef>
                <a:spcPts val="0"/>
              </a:spcBef>
              <a:spcAft>
                <a:spcPts val="0"/>
              </a:spcAft>
              <a:buNone/>
            </a:pPr>
            <a:r>
              <a:rPr lang="en-US"/>
              <a:t>How much do we expect to make</a:t>
            </a:r>
            <a:endParaRPr/>
          </a:p>
          <a:p>
            <a:pPr indent="0" lvl="0" marL="0" rtl="0" algn="l">
              <a:spcBef>
                <a:spcPts val="0"/>
              </a:spcBef>
              <a:spcAft>
                <a:spcPts val="0"/>
              </a:spcAft>
              <a:buNone/>
            </a:pPr>
            <a:r>
              <a:rPr lang="en-US"/>
              <a:t>What is your budget? </a:t>
            </a:r>
            <a:endParaRPr/>
          </a:p>
        </p:txBody>
      </p:sp>
      <p:sp>
        <p:nvSpPr>
          <p:cNvPr id="347" name="Google Shape;347;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7" name="Google Shape;3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What is the accuracy???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Every single point (when sorted) generates a new confusion matrix…</a:t>
            </a:r>
            <a:endParaRPr/>
          </a:p>
        </p:txBody>
      </p:sp>
      <p:sp>
        <p:nvSpPr>
          <p:cNvPr id="430" name="Google Shape;430;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6" name="Google Shape;446;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are the tradeoffs here? </a:t>
            </a:r>
            <a:endParaRPr/>
          </a:p>
        </p:txBody>
      </p:sp>
      <p:sp>
        <p:nvSpPr>
          <p:cNvPr id="454" name="Google Shape;454;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7" name="Google Shape;467;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9" name="Google Shape;519;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harmonic mean </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 .35 for example on last slide</a:t>
            </a:r>
            <a:endParaRPr/>
          </a:p>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e.g. if we have a budget and can only send a certain number of cases…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3" name="Google Shape;553;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1" name="Google Shape;681;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Arial"/>
              <a:buChar char="●"/>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689" name="Google Shape;689;p57:notes"/>
          <p:cNvSpPr/>
          <p:nvPr>
            <p:ph idx="2" type="sldImg"/>
          </p:nvPr>
        </p:nvSpPr>
        <p:spPr>
          <a:xfrm>
            <a:off x="1114425" y="703263"/>
            <a:ext cx="4629150" cy="34734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90" name="Google Shape;690;p57:notes"/>
          <p:cNvSpPr txBox="1"/>
          <p:nvPr>
            <p:ph idx="1" type="body"/>
          </p:nvPr>
        </p:nvSpPr>
        <p:spPr>
          <a:xfrm>
            <a:off x="913805" y="4416098"/>
            <a:ext cx="5030391" cy="4183995"/>
          </a:xfrm>
          <a:prstGeom prst="rect">
            <a:avLst/>
          </a:prstGeom>
          <a:noFill/>
          <a:ln>
            <a:noFill/>
          </a:ln>
        </p:spPr>
        <p:txBody>
          <a:bodyPr anchorCtr="0" anchor="t" bIns="44425" lIns="90450" spcFirstLastPara="1" rIns="90450" wrap="square" tIns="44425">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Arial"/>
              <a:buChar char="●"/>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758" name="Google Shape;758;p58:notes"/>
          <p:cNvSpPr/>
          <p:nvPr>
            <p:ph idx="2" type="sldImg"/>
          </p:nvPr>
        </p:nvSpPr>
        <p:spPr>
          <a:xfrm>
            <a:off x="1114425" y="703263"/>
            <a:ext cx="4629150" cy="34734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59" name="Google Shape;759;p58:notes"/>
          <p:cNvSpPr txBox="1"/>
          <p:nvPr>
            <p:ph idx="1" type="body"/>
          </p:nvPr>
        </p:nvSpPr>
        <p:spPr>
          <a:xfrm>
            <a:off x="913805" y="4416098"/>
            <a:ext cx="5030391" cy="4183995"/>
          </a:xfrm>
          <a:prstGeom prst="rect">
            <a:avLst/>
          </a:prstGeom>
          <a:noFill/>
          <a:ln>
            <a:noFill/>
          </a:ln>
        </p:spPr>
        <p:txBody>
          <a:bodyPr anchorCtr="0" anchor="t" bIns="44425" lIns="90450" spcFirstLastPara="1" rIns="90450" wrap="square" tIns="44425">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5" name="Google Shape;775;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6" name="Google Shape;776;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3" name="Google Shape;783;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Don’t care about performance outside of the top 1% or 10%</a:t>
            </a:r>
            <a:endParaRPr/>
          </a:p>
        </p:txBody>
      </p:sp>
      <p:sp>
        <p:nvSpPr>
          <p:cNvPr id="784" name="Google Shape;784;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p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p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6" name="Google Shape;806;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very flexible…maybe you assume there is a cost if you don’t send it, or maybe you assume they might reply even if you don’t send it…</a:t>
            </a:r>
            <a:endParaRPr/>
          </a:p>
        </p:txBody>
      </p:sp>
      <p:sp>
        <p:nvSpPr>
          <p:cNvPr id="822" name="Google Shape;822;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9" name="Google Shape;839;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Do the example here with 10k !!!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90     140 </a:t>
            </a:r>
            <a:endParaRPr/>
          </a:p>
          <a:p>
            <a:pPr indent="0" lvl="0" marL="0" rtl="0" algn="l">
              <a:spcBef>
                <a:spcPts val="0"/>
              </a:spcBef>
              <a:spcAft>
                <a:spcPts val="0"/>
              </a:spcAft>
              <a:buNone/>
            </a:pPr>
            <a:r>
              <a:rPr lang="en-US"/>
              <a:t>210 9560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10 x .009 + -1 x .014 = 0.076 – this is the profit per customer. </a:t>
            </a:r>
            <a:endParaRPr/>
          </a:p>
        </p:txBody>
      </p:sp>
      <p:sp>
        <p:nvSpPr>
          <p:cNvPr id="840" name="Google Shape;840;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p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2" name="Google Shape;862;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3" name="Google Shape;863;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2" name="Google Shape;872;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7" name="Google Shape;887;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Remember how R^2 always gets better when you add variables!! </a:t>
            </a:r>
            <a:endParaRPr/>
          </a:p>
        </p:txBody>
      </p:sp>
      <p:sp>
        <p:nvSpPr>
          <p:cNvPr id="171" name="Google Shape;17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8" name="Google Shape;898;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First: that the error is zero – be careful, not to double count the error</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Also, That everyone has the same donation! </a:t>
            </a:r>
            <a:endParaRPr/>
          </a:p>
          <a:p>
            <a:pPr indent="0" lvl="0" marL="0" rtl="0" algn="l">
              <a:spcBef>
                <a:spcPts val="0"/>
              </a:spcBef>
              <a:spcAft>
                <a:spcPts val="0"/>
              </a:spcAft>
              <a:buNone/>
            </a:pPr>
            <a:r>
              <a:t/>
            </a:r>
            <a:endParaRPr/>
          </a:p>
        </p:txBody>
      </p:sp>
      <p:sp>
        <p:nvSpPr>
          <p:cNvPr id="899" name="Google Shape;899;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7" name="Google Shape;907;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can get even more complicated if we consider variance…</a:t>
            </a:r>
            <a:endParaRPr/>
          </a:p>
        </p:txBody>
      </p:sp>
      <p:sp>
        <p:nvSpPr>
          <p:cNvPr id="908" name="Google Shape;908;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7" name="Google Shape;917;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8" name="Google Shape;918;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Complexity control</a:t>
            </a:r>
            <a:endParaRPr/>
          </a:p>
        </p:txBody>
      </p:sp>
      <p:sp>
        <p:nvSpPr>
          <p:cNvPr id="184" name="Google Shape;18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76200" lvl="0" marL="0" rtl="0" algn="r">
              <a:spcBef>
                <a:spcPts val="0"/>
              </a:spcBef>
              <a:spcAft>
                <a:spcPts val="0"/>
              </a:spcAft>
              <a:buSzPts val="1200"/>
              <a:buFont typeface="Times New Roman"/>
              <a:buChar char="●"/>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4"/>
          <p:cNvSpPr txBox="1"/>
          <p:nvPr>
            <p:ph type="ctrTitle"/>
          </p:nvPr>
        </p:nvSpPr>
        <p:spPr>
          <a:xfrm>
            <a:off x="457200" y="278640"/>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60059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74"/>
          <p:cNvSpPr txBox="1"/>
          <p:nvPr>
            <p:ph idx="1" type="subTitle"/>
          </p:nvPr>
        </p:nvSpPr>
        <p:spPr>
          <a:xfrm>
            <a:off x="1143000" y="2139536"/>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Clr>
                <a:schemeClr val="dk1"/>
              </a:buClr>
              <a:buSzPts val="2000"/>
              <a:buFont typeface="Tahoma"/>
              <a:buNone/>
              <a:defRPr/>
            </a:lvl1pPr>
            <a:lvl2pPr lvl="1" algn="ctr">
              <a:spcBef>
                <a:spcPts val="360"/>
              </a:spcBef>
              <a:spcAft>
                <a:spcPts val="0"/>
              </a:spcAft>
              <a:buClr>
                <a:schemeClr val="dk1"/>
              </a:buClr>
              <a:buSzPts val="1800"/>
              <a:buFont typeface="Tahoma"/>
              <a:buNone/>
              <a:defRPr/>
            </a:lvl2pPr>
            <a:lvl3pPr lvl="2" algn="ctr">
              <a:spcBef>
                <a:spcPts val="320"/>
              </a:spcBef>
              <a:spcAft>
                <a:spcPts val="0"/>
              </a:spcAft>
              <a:buClr>
                <a:schemeClr val="dk1"/>
              </a:buClr>
              <a:buSzPts val="1600"/>
              <a:buFont typeface="Tahoma"/>
              <a:buNone/>
              <a:defRPr/>
            </a:lvl3pPr>
            <a:lvl4pPr lvl="3" algn="ctr">
              <a:spcBef>
                <a:spcPts val="300"/>
              </a:spcBef>
              <a:spcAft>
                <a:spcPts val="0"/>
              </a:spcAft>
              <a:buClr>
                <a:schemeClr val="dk1"/>
              </a:buClr>
              <a:buSzPts val="1500"/>
              <a:buFont typeface="Tahoma"/>
              <a:buNone/>
              <a:defRPr/>
            </a:lvl4pPr>
            <a:lvl5pPr lvl="4" algn="ctr">
              <a:spcBef>
                <a:spcPts val="300"/>
              </a:spcBef>
              <a:spcAft>
                <a:spcPts val="0"/>
              </a:spcAft>
              <a:buClr>
                <a:schemeClr val="dk1"/>
              </a:buClr>
              <a:buSzPts val="1500"/>
              <a:buFont typeface="Tahoma"/>
              <a:buNone/>
              <a:defRPr/>
            </a:lvl5pPr>
            <a:lvl6pPr lvl="5" algn="ctr">
              <a:spcBef>
                <a:spcPts val="300"/>
              </a:spcBef>
              <a:spcAft>
                <a:spcPts val="0"/>
              </a:spcAft>
              <a:buClr>
                <a:schemeClr val="dk1"/>
              </a:buClr>
              <a:buSzPts val="1500"/>
              <a:buFont typeface="Arial"/>
              <a:buNone/>
              <a:defRPr/>
            </a:lvl6pPr>
            <a:lvl7pPr lvl="6" algn="ctr">
              <a:spcBef>
                <a:spcPts val="300"/>
              </a:spcBef>
              <a:spcAft>
                <a:spcPts val="0"/>
              </a:spcAft>
              <a:buClr>
                <a:schemeClr val="dk1"/>
              </a:buClr>
              <a:buSzPts val="1500"/>
              <a:buFont typeface="Arial"/>
              <a:buNone/>
              <a:defRPr/>
            </a:lvl7pPr>
            <a:lvl8pPr lvl="7" algn="ctr">
              <a:spcBef>
                <a:spcPts val="300"/>
              </a:spcBef>
              <a:spcAft>
                <a:spcPts val="0"/>
              </a:spcAft>
              <a:buClr>
                <a:schemeClr val="dk1"/>
              </a:buClr>
              <a:buSzPts val="1500"/>
              <a:buFont typeface="Arial"/>
              <a:buNone/>
              <a:defRPr/>
            </a:lvl8pPr>
            <a:lvl9pPr lvl="8" algn="ctr">
              <a:spcBef>
                <a:spcPts val="300"/>
              </a:spcBef>
              <a:spcAft>
                <a:spcPts val="0"/>
              </a:spcAft>
              <a:buClr>
                <a:schemeClr val="dk1"/>
              </a:buClr>
              <a:buSzPts val="1500"/>
              <a:buFont typeface="Arial"/>
              <a:buNone/>
              <a:defRPr/>
            </a:lvl9pPr>
          </a:lstStyle>
          <a:p/>
        </p:txBody>
      </p:sp>
      <p:sp>
        <p:nvSpPr>
          <p:cNvPr id="18" name="Google Shape;18;p7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1pPr>
            <a:lvl2pPr indent="0" lvl="1"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2pPr>
            <a:lvl3pPr indent="0" lvl="2"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3pPr>
            <a:lvl4pPr indent="0" lvl="3"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4pPr>
            <a:lvl5pPr indent="0" lvl="4"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5pPr>
            <a:lvl6pPr indent="0" lvl="5"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6pPr>
            <a:lvl7pPr indent="0" lvl="6"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7pPr>
            <a:lvl8pPr indent="0" lvl="7"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8pPr>
            <a:lvl9pPr indent="0" lvl="8"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 name="Google Shape;21;p74"/>
          <p:cNvPicPr preferRelativeResize="0"/>
          <p:nvPr/>
        </p:nvPicPr>
        <p:blipFill rotWithShape="1">
          <a:blip r:embed="rId2">
            <a:alphaModFix/>
          </a:blip>
          <a:srcRect b="0" l="0" r="0" t="0"/>
          <a:stretch/>
        </p:blipFill>
        <p:spPr>
          <a:xfrm>
            <a:off x="1931504" y="3429000"/>
            <a:ext cx="4823791" cy="271740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 name="Shape 70"/>
        <p:cNvGrpSpPr/>
        <p:nvPr/>
      </p:nvGrpSpPr>
      <p:grpSpPr>
        <a:xfrm>
          <a:off x="0" y="0"/>
          <a:ext cx="0" cy="0"/>
          <a:chOff x="0" y="0"/>
          <a:chExt cx="0" cy="0"/>
        </a:xfrm>
      </p:grpSpPr>
      <p:sp>
        <p:nvSpPr>
          <p:cNvPr id="71" name="Google Shape;71;p83"/>
          <p:cNvSpPr txBox="1"/>
          <p:nvPr>
            <p:ph type="title"/>
          </p:nvPr>
        </p:nvSpPr>
        <p:spPr>
          <a:xfrm>
            <a:off x="457202"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15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 name="Google Shape;72;p83"/>
          <p:cNvSpPr txBox="1"/>
          <p:nvPr>
            <p:ph idx="1" type="body"/>
          </p:nvPr>
        </p:nvSpPr>
        <p:spPr>
          <a:xfrm>
            <a:off x="3575050" y="273052"/>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ahoma"/>
              <a:buChar char="•"/>
              <a:defRPr sz="2400"/>
            </a:lvl1pPr>
            <a:lvl2pPr indent="-361950" lvl="1" marL="914400" algn="l">
              <a:spcBef>
                <a:spcPts val="420"/>
              </a:spcBef>
              <a:spcAft>
                <a:spcPts val="0"/>
              </a:spcAft>
              <a:buClr>
                <a:schemeClr val="dk1"/>
              </a:buClr>
              <a:buSzPts val="2100"/>
              <a:buFont typeface="Tahoma"/>
              <a:buChar char="–"/>
              <a:defRPr sz="2100"/>
            </a:lvl2pPr>
            <a:lvl3pPr indent="-342900" lvl="2" marL="1371600" algn="l">
              <a:spcBef>
                <a:spcPts val="360"/>
              </a:spcBef>
              <a:spcAft>
                <a:spcPts val="0"/>
              </a:spcAft>
              <a:buClr>
                <a:schemeClr val="dk1"/>
              </a:buClr>
              <a:buSzPts val="1800"/>
              <a:buFont typeface="Tahoma"/>
              <a:buChar char="•"/>
              <a:defRPr sz="1800"/>
            </a:lvl3pPr>
            <a:lvl4pPr indent="-323850" lvl="3" marL="1828800" algn="l">
              <a:spcBef>
                <a:spcPts val="300"/>
              </a:spcBef>
              <a:spcAft>
                <a:spcPts val="0"/>
              </a:spcAft>
              <a:buClr>
                <a:schemeClr val="dk1"/>
              </a:buClr>
              <a:buSzPts val="1500"/>
              <a:buFont typeface="Tahoma"/>
              <a:buChar char="–"/>
              <a:defRPr sz="1500"/>
            </a:lvl4pPr>
            <a:lvl5pPr indent="-323850" lvl="4" marL="2286000" algn="l">
              <a:spcBef>
                <a:spcPts val="300"/>
              </a:spcBef>
              <a:spcAft>
                <a:spcPts val="0"/>
              </a:spcAft>
              <a:buClr>
                <a:schemeClr val="dk1"/>
              </a:buClr>
              <a:buSzPts val="1500"/>
              <a:buFont typeface="Tahoma"/>
              <a:buChar char="»"/>
              <a:defRPr sz="1500"/>
            </a:lvl5pPr>
            <a:lvl6pPr indent="-323850" lvl="5" marL="2743200" algn="l">
              <a:spcBef>
                <a:spcPts val="300"/>
              </a:spcBef>
              <a:spcAft>
                <a:spcPts val="0"/>
              </a:spcAft>
              <a:buClr>
                <a:schemeClr val="dk1"/>
              </a:buClr>
              <a:buSzPts val="1500"/>
              <a:buFont typeface="Arial"/>
              <a:buChar char="»"/>
              <a:defRPr sz="1500"/>
            </a:lvl6pPr>
            <a:lvl7pPr indent="-323850" lvl="6" marL="3200400" algn="l">
              <a:spcBef>
                <a:spcPts val="300"/>
              </a:spcBef>
              <a:spcAft>
                <a:spcPts val="0"/>
              </a:spcAft>
              <a:buClr>
                <a:schemeClr val="dk1"/>
              </a:buClr>
              <a:buSzPts val="1500"/>
              <a:buFont typeface="Arial"/>
              <a:buChar char="»"/>
              <a:defRPr sz="1500"/>
            </a:lvl7pPr>
            <a:lvl8pPr indent="-323850" lvl="7" marL="3657600" algn="l">
              <a:spcBef>
                <a:spcPts val="300"/>
              </a:spcBef>
              <a:spcAft>
                <a:spcPts val="0"/>
              </a:spcAft>
              <a:buClr>
                <a:schemeClr val="dk1"/>
              </a:buClr>
              <a:buSzPts val="1500"/>
              <a:buFont typeface="Arial"/>
              <a:buChar char="»"/>
              <a:defRPr sz="1500"/>
            </a:lvl8pPr>
            <a:lvl9pPr indent="-323850" lvl="8" marL="4114800" algn="l">
              <a:spcBef>
                <a:spcPts val="300"/>
              </a:spcBef>
              <a:spcAft>
                <a:spcPts val="0"/>
              </a:spcAft>
              <a:buClr>
                <a:schemeClr val="dk1"/>
              </a:buClr>
              <a:buSzPts val="1500"/>
              <a:buFont typeface="Arial"/>
              <a:buChar char="»"/>
              <a:defRPr sz="1500"/>
            </a:lvl9pPr>
          </a:lstStyle>
          <a:p/>
        </p:txBody>
      </p:sp>
      <p:sp>
        <p:nvSpPr>
          <p:cNvPr id="73" name="Google Shape;73;p83"/>
          <p:cNvSpPr txBox="1"/>
          <p:nvPr>
            <p:ph idx="2" type="body"/>
          </p:nvPr>
        </p:nvSpPr>
        <p:spPr>
          <a:xfrm>
            <a:off x="457202" y="1435102"/>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10"/>
              </a:spcBef>
              <a:spcAft>
                <a:spcPts val="0"/>
              </a:spcAft>
              <a:buClr>
                <a:schemeClr val="dk1"/>
              </a:buClr>
              <a:buSzPts val="1050"/>
              <a:buFont typeface="Tahoma"/>
              <a:buNone/>
              <a:defRPr sz="1050"/>
            </a:lvl1pPr>
            <a:lvl2pPr indent="-228600" lvl="1" marL="914400" algn="l">
              <a:spcBef>
                <a:spcPts val="180"/>
              </a:spcBef>
              <a:spcAft>
                <a:spcPts val="0"/>
              </a:spcAft>
              <a:buClr>
                <a:schemeClr val="dk1"/>
              </a:buClr>
              <a:buSzPts val="900"/>
              <a:buFont typeface="Tahoma"/>
              <a:buNone/>
              <a:defRPr sz="900"/>
            </a:lvl2pPr>
            <a:lvl3pPr indent="-228600" lvl="2" marL="1371600" algn="l">
              <a:spcBef>
                <a:spcPts val="150"/>
              </a:spcBef>
              <a:spcAft>
                <a:spcPts val="0"/>
              </a:spcAft>
              <a:buClr>
                <a:schemeClr val="dk1"/>
              </a:buClr>
              <a:buSzPts val="750"/>
              <a:buFont typeface="Tahoma"/>
              <a:buNone/>
              <a:defRPr sz="750"/>
            </a:lvl3pPr>
            <a:lvl4pPr indent="-228600" lvl="3" marL="1828800" algn="l">
              <a:spcBef>
                <a:spcPts val="135"/>
              </a:spcBef>
              <a:spcAft>
                <a:spcPts val="0"/>
              </a:spcAft>
              <a:buClr>
                <a:schemeClr val="dk1"/>
              </a:buClr>
              <a:buSzPts val="675"/>
              <a:buFont typeface="Tahoma"/>
              <a:buNone/>
              <a:defRPr sz="675"/>
            </a:lvl4pPr>
            <a:lvl5pPr indent="-228600" lvl="4" marL="2286000" algn="l">
              <a:spcBef>
                <a:spcPts val="135"/>
              </a:spcBef>
              <a:spcAft>
                <a:spcPts val="0"/>
              </a:spcAft>
              <a:buClr>
                <a:schemeClr val="dk1"/>
              </a:buClr>
              <a:buSzPts val="675"/>
              <a:buFont typeface="Tahoma"/>
              <a:buNone/>
              <a:defRPr sz="675"/>
            </a:lvl5pPr>
            <a:lvl6pPr indent="-228600" lvl="5" marL="2743200" algn="l">
              <a:spcBef>
                <a:spcPts val="135"/>
              </a:spcBef>
              <a:spcAft>
                <a:spcPts val="0"/>
              </a:spcAft>
              <a:buClr>
                <a:schemeClr val="dk1"/>
              </a:buClr>
              <a:buSzPts val="675"/>
              <a:buFont typeface="Arial"/>
              <a:buNone/>
              <a:defRPr sz="675"/>
            </a:lvl6pPr>
            <a:lvl7pPr indent="-228600" lvl="6" marL="3200400" algn="l">
              <a:spcBef>
                <a:spcPts val="135"/>
              </a:spcBef>
              <a:spcAft>
                <a:spcPts val="0"/>
              </a:spcAft>
              <a:buClr>
                <a:schemeClr val="dk1"/>
              </a:buClr>
              <a:buSzPts val="675"/>
              <a:buFont typeface="Arial"/>
              <a:buNone/>
              <a:defRPr sz="675"/>
            </a:lvl7pPr>
            <a:lvl8pPr indent="-228600" lvl="7" marL="3657600" algn="l">
              <a:spcBef>
                <a:spcPts val="135"/>
              </a:spcBef>
              <a:spcAft>
                <a:spcPts val="0"/>
              </a:spcAft>
              <a:buClr>
                <a:schemeClr val="dk1"/>
              </a:buClr>
              <a:buSzPts val="675"/>
              <a:buFont typeface="Arial"/>
              <a:buNone/>
              <a:defRPr sz="675"/>
            </a:lvl8pPr>
            <a:lvl9pPr indent="-228600" lvl="8" marL="4114800" algn="l">
              <a:spcBef>
                <a:spcPts val="135"/>
              </a:spcBef>
              <a:spcAft>
                <a:spcPts val="0"/>
              </a:spcAft>
              <a:buClr>
                <a:schemeClr val="dk1"/>
              </a:buClr>
              <a:buSzPts val="675"/>
              <a:buFont typeface="Arial"/>
              <a:buNone/>
              <a:defRPr sz="675"/>
            </a:lvl9pPr>
          </a:lstStyle>
          <a:p/>
        </p:txBody>
      </p:sp>
      <p:sp>
        <p:nvSpPr>
          <p:cNvPr id="74" name="Google Shape;74;p8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8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8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SzPts val="1050"/>
              <a:buFont typeface="Arial"/>
              <a:buNone/>
              <a:defRPr sz="1050">
                <a:solidFill>
                  <a:schemeClr val="dk1"/>
                </a:solidFill>
                <a:latin typeface="Arial"/>
                <a:ea typeface="Arial"/>
                <a:cs typeface="Arial"/>
                <a:sym typeface="Arial"/>
              </a:defRPr>
            </a:lvl1pPr>
            <a:lvl2pPr indent="0" lvl="1" marL="0" algn="r">
              <a:spcBef>
                <a:spcPts val="0"/>
              </a:spcBef>
              <a:spcAft>
                <a:spcPts val="0"/>
              </a:spcAft>
              <a:buSzPts val="1050"/>
              <a:buFont typeface="Arial"/>
              <a:buNone/>
              <a:defRPr sz="1050">
                <a:solidFill>
                  <a:schemeClr val="dk1"/>
                </a:solidFill>
                <a:latin typeface="Arial"/>
                <a:ea typeface="Arial"/>
                <a:cs typeface="Arial"/>
                <a:sym typeface="Arial"/>
              </a:defRPr>
            </a:lvl2pPr>
            <a:lvl3pPr indent="0" lvl="2" marL="0" algn="r">
              <a:spcBef>
                <a:spcPts val="0"/>
              </a:spcBef>
              <a:spcAft>
                <a:spcPts val="0"/>
              </a:spcAft>
              <a:buSzPts val="1050"/>
              <a:buFont typeface="Arial"/>
              <a:buNone/>
              <a:defRPr sz="1050">
                <a:solidFill>
                  <a:schemeClr val="dk1"/>
                </a:solidFill>
                <a:latin typeface="Arial"/>
                <a:ea typeface="Arial"/>
                <a:cs typeface="Arial"/>
                <a:sym typeface="Arial"/>
              </a:defRPr>
            </a:lvl3pPr>
            <a:lvl4pPr indent="0" lvl="3" marL="0" algn="r">
              <a:spcBef>
                <a:spcPts val="0"/>
              </a:spcBef>
              <a:spcAft>
                <a:spcPts val="0"/>
              </a:spcAft>
              <a:buSzPts val="1050"/>
              <a:buFont typeface="Arial"/>
              <a:buNone/>
              <a:defRPr sz="1050">
                <a:solidFill>
                  <a:schemeClr val="dk1"/>
                </a:solidFill>
                <a:latin typeface="Arial"/>
                <a:ea typeface="Arial"/>
                <a:cs typeface="Arial"/>
                <a:sym typeface="Arial"/>
              </a:defRPr>
            </a:lvl4pPr>
            <a:lvl5pPr indent="0" lvl="4" marL="0" algn="r">
              <a:spcBef>
                <a:spcPts val="0"/>
              </a:spcBef>
              <a:spcAft>
                <a:spcPts val="0"/>
              </a:spcAft>
              <a:buSzPts val="1050"/>
              <a:buFont typeface="Arial"/>
              <a:buNone/>
              <a:defRPr sz="1050">
                <a:solidFill>
                  <a:schemeClr val="dk1"/>
                </a:solidFill>
                <a:latin typeface="Arial"/>
                <a:ea typeface="Arial"/>
                <a:cs typeface="Arial"/>
                <a:sym typeface="Arial"/>
              </a:defRPr>
            </a:lvl5pPr>
            <a:lvl6pPr indent="0" lvl="5" marL="0" algn="r">
              <a:spcBef>
                <a:spcPts val="0"/>
              </a:spcBef>
              <a:spcAft>
                <a:spcPts val="0"/>
              </a:spcAft>
              <a:buSzPts val="1050"/>
              <a:buFont typeface="Arial"/>
              <a:buNone/>
              <a:defRPr sz="1050">
                <a:solidFill>
                  <a:schemeClr val="dk1"/>
                </a:solidFill>
                <a:latin typeface="Arial"/>
                <a:ea typeface="Arial"/>
                <a:cs typeface="Arial"/>
                <a:sym typeface="Arial"/>
              </a:defRPr>
            </a:lvl6pPr>
            <a:lvl7pPr indent="0" lvl="6" marL="0" algn="r">
              <a:spcBef>
                <a:spcPts val="0"/>
              </a:spcBef>
              <a:spcAft>
                <a:spcPts val="0"/>
              </a:spcAft>
              <a:buSzPts val="1050"/>
              <a:buFont typeface="Arial"/>
              <a:buNone/>
              <a:defRPr sz="1050">
                <a:solidFill>
                  <a:schemeClr val="dk1"/>
                </a:solidFill>
                <a:latin typeface="Arial"/>
                <a:ea typeface="Arial"/>
                <a:cs typeface="Arial"/>
                <a:sym typeface="Arial"/>
              </a:defRPr>
            </a:lvl7pPr>
            <a:lvl8pPr indent="0" lvl="7" marL="0" algn="r">
              <a:spcBef>
                <a:spcPts val="0"/>
              </a:spcBef>
              <a:spcAft>
                <a:spcPts val="0"/>
              </a:spcAft>
              <a:buSzPts val="1050"/>
              <a:buFont typeface="Arial"/>
              <a:buNone/>
              <a:defRPr sz="1050">
                <a:solidFill>
                  <a:schemeClr val="dk1"/>
                </a:solidFill>
                <a:latin typeface="Arial"/>
                <a:ea typeface="Arial"/>
                <a:cs typeface="Arial"/>
                <a:sym typeface="Arial"/>
              </a:defRPr>
            </a:lvl8pPr>
            <a:lvl9pPr indent="0" lvl="8" marL="0" algn="r">
              <a:spcBef>
                <a:spcPts val="0"/>
              </a:spcBef>
              <a:spcAft>
                <a:spcPts val="0"/>
              </a:spcAft>
              <a:buSzPts val="1050"/>
              <a:buFont typeface="Arial"/>
              <a:buNone/>
              <a:defRPr sz="105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 name="Shape 77"/>
        <p:cNvGrpSpPr/>
        <p:nvPr/>
      </p:nvGrpSpPr>
      <p:grpSpPr>
        <a:xfrm>
          <a:off x="0" y="0"/>
          <a:ext cx="0" cy="0"/>
          <a:chOff x="0" y="0"/>
          <a:chExt cx="0" cy="0"/>
        </a:xfrm>
      </p:grpSpPr>
      <p:sp>
        <p:nvSpPr>
          <p:cNvPr id="78" name="Google Shape;78;p8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15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9" name="Google Shape;79;p84"/>
          <p:cNvSpPr/>
          <p:nvPr>
            <p:ph idx="2" type="pic"/>
          </p:nvPr>
        </p:nvSpPr>
        <p:spPr>
          <a:xfrm>
            <a:off x="1792288" y="612775"/>
            <a:ext cx="5486400" cy="4114800"/>
          </a:xfrm>
          <a:prstGeom prst="rect">
            <a:avLst/>
          </a:prstGeom>
          <a:noFill/>
          <a:ln>
            <a:noFill/>
          </a:ln>
        </p:spPr>
      </p:sp>
      <p:sp>
        <p:nvSpPr>
          <p:cNvPr id="80" name="Google Shape;80;p8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10"/>
              </a:spcBef>
              <a:spcAft>
                <a:spcPts val="0"/>
              </a:spcAft>
              <a:buClr>
                <a:schemeClr val="dk1"/>
              </a:buClr>
              <a:buSzPts val="1050"/>
              <a:buFont typeface="Tahoma"/>
              <a:buNone/>
              <a:defRPr sz="1050"/>
            </a:lvl1pPr>
            <a:lvl2pPr indent="-228600" lvl="1" marL="914400" algn="l">
              <a:spcBef>
                <a:spcPts val="180"/>
              </a:spcBef>
              <a:spcAft>
                <a:spcPts val="0"/>
              </a:spcAft>
              <a:buClr>
                <a:schemeClr val="dk1"/>
              </a:buClr>
              <a:buSzPts val="900"/>
              <a:buFont typeface="Tahoma"/>
              <a:buNone/>
              <a:defRPr sz="900"/>
            </a:lvl2pPr>
            <a:lvl3pPr indent="-228600" lvl="2" marL="1371600" algn="l">
              <a:spcBef>
                <a:spcPts val="150"/>
              </a:spcBef>
              <a:spcAft>
                <a:spcPts val="0"/>
              </a:spcAft>
              <a:buClr>
                <a:schemeClr val="dk1"/>
              </a:buClr>
              <a:buSzPts val="750"/>
              <a:buFont typeface="Tahoma"/>
              <a:buNone/>
              <a:defRPr sz="750"/>
            </a:lvl3pPr>
            <a:lvl4pPr indent="-228600" lvl="3" marL="1828800" algn="l">
              <a:spcBef>
                <a:spcPts val="135"/>
              </a:spcBef>
              <a:spcAft>
                <a:spcPts val="0"/>
              </a:spcAft>
              <a:buClr>
                <a:schemeClr val="dk1"/>
              </a:buClr>
              <a:buSzPts val="675"/>
              <a:buFont typeface="Tahoma"/>
              <a:buNone/>
              <a:defRPr sz="675"/>
            </a:lvl4pPr>
            <a:lvl5pPr indent="-228600" lvl="4" marL="2286000" algn="l">
              <a:spcBef>
                <a:spcPts val="135"/>
              </a:spcBef>
              <a:spcAft>
                <a:spcPts val="0"/>
              </a:spcAft>
              <a:buClr>
                <a:schemeClr val="dk1"/>
              </a:buClr>
              <a:buSzPts val="675"/>
              <a:buFont typeface="Tahoma"/>
              <a:buNone/>
              <a:defRPr sz="675"/>
            </a:lvl5pPr>
            <a:lvl6pPr indent="-228600" lvl="5" marL="2743200" algn="l">
              <a:spcBef>
                <a:spcPts val="135"/>
              </a:spcBef>
              <a:spcAft>
                <a:spcPts val="0"/>
              </a:spcAft>
              <a:buClr>
                <a:schemeClr val="dk1"/>
              </a:buClr>
              <a:buSzPts val="675"/>
              <a:buFont typeface="Arial"/>
              <a:buNone/>
              <a:defRPr sz="675"/>
            </a:lvl6pPr>
            <a:lvl7pPr indent="-228600" lvl="6" marL="3200400" algn="l">
              <a:spcBef>
                <a:spcPts val="135"/>
              </a:spcBef>
              <a:spcAft>
                <a:spcPts val="0"/>
              </a:spcAft>
              <a:buClr>
                <a:schemeClr val="dk1"/>
              </a:buClr>
              <a:buSzPts val="675"/>
              <a:buFont typeface="Arial"/>
              <a:buNone/>
              <a:defRPr sz="675"/>
            </a:lvl7pPr>
            <a:lvl8pPr indent="-228600" lvl="7" marL="3657600" algn="l">
              <a:spcBef>
                <a:spcPts val="135"/>
              </a:spcBef>
              <a:spcAft>
                <a:spcPts val="0"/>
              </a:spcAft>
              <a:buClr>
                <a:schemeClr val="dk1"/>
              </a:buClr>
              <a:buSzPts val="675"/>
              <a:buFont typeface="Arial"/>
              <a:buNone/>
              <a:defRPr sz="675"/>
            </a:lvl8pPr>
            <a:lvl9pPr indent="-228600" lvl="8" marL="4114800" algn="l">
              <a:spcBef>
                <a:spcPts val="135"/>
              </a:spcBef>
              <a:spcAft>
                <a:spcPts val="0"/>
              </a:spcAft>
              <a:buClr>
                <a:schemeClr val="dk1"/>
              </a:buClr>
              <a:buSzPts val="675"/>
              <a:buFont typeface="Arial"/>
              <a:buNone/>
              <a:defRPr sz="675"/>
            </a:lvl9pPr>
          </a:lstStyle>
          <a:p/>
        </p:txBody>
      </p:sp>
      <p:sp>
        <p:nvSpPr>
          <p:cNvPr id="81" name="Google Shape;81;p8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8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SzPts val="1050"/>
              <a:buFont typeface="Arial"/>
              <a:buNone/>
              <a:defRPr sz="1050">
                <a:solidFill>
                  <a:schemeClr val="dk1"/>
                </a:solidFill>
                <a:latin typeface="Arial"/>
                <a:ea typeface="Arial"/>
                <a:cs typeface="Arial"/>
                <a:sym typeface="Arial"/>
              </a:defRPr>
            </a:lvl1pPr>
            <a:lvl2pPr indent="0" lvl="1" marL="0" algn="r">
              <a:spcBef>
                <a:spcPts val="0"/>
              </a:spcBef>
              <a:spcAft>
                <a:spcPts val="0"/>
              </a:spcAft>
              <a:buSzPts val="1050"/>
              <a:buFont typeface="Arial"/>
              <a:buNone/>
              <a:defRPr sz="1050">
                <a:solidFill>
                  <a:schemeClr val="dk1"/>
                </a:solidFill>
                <a:latin typeface="Arial"/>
                <a:ea typeface="Arial"/>
                <a:cs typeface="Arial"/>
                <a:sym typeface="Arial"/>
              </a:defRPr>
            </a:lvl2pPr>
            <a:lvl3pPr indent="0" lvl="2" marL="0" algn="r">
              <a:spcBef>
                <a:spcPts val="0"/>
              </a:spcBef>
              <a:spcAft>
                <a:spcPts val="0"/>
              </a:spcAft>
              <a:buSzPts val="1050"/>
              <a:buFont typeface="Arial"/>
              <a:buNone/>
              <a:defRPr sz="1050">
                <a:solidFill>
                  <a:schemeClr val="dk1"/>
                </a:solidFill>
                <a:latin typeface="Arial"/>
                <a:ea typeface="Arial"/>
                <a:cs typeface="Arial"/>
                <a:sym typeface="Arial"/>
              </a:defRPr>
            </a:lvl3pPr>
            <a:lvl4pPr indent="0" lvl="3" marL="0" algn="r">
              <a:spcBef>
                <a:spcPts val="0"/>
              </a:spcBef>
              <a:spcAft>
                <a:spcPts val="0"/>
              </a:spcAft>
              <a:buSzPts val="1050"/>
              <a:buFont typeface="Arial"/>
              <a:buNone/>
              <a:defRPr sz="1050">
                <a:solidFill>
                  <a:schemeClr val="dk1"/>
                </a:solidFill>
                <a:latin typeface="Arial"/>
                <a:ea typeface="Arial"/>
                <a:cs typeface="Arial"/>
                <a:sym typeface="Arial"/>
              </a:defRPr>
            </a:lvl4pPr>
            <a:lvl5pPr indent="0" lvl="4" marL="0" algn="r">
              <a:spcBef>
                <a:spcPts val="0"/>
              </a:spcBef>
              <a:spcAft>
                <a:spcPts val="0"/>
              </a:spcAft>
              <a:buSzPts val="1050"/>
              <a:buFont typeface="Arial"/>
              <a:buNone/>
              <a:defRPr sz="1050">
                <a:solidFill>
                  <a:schemeClr val="dk1"/>
                </a:solidFill>
                <a:latin typeface="Arial"/>
                <a:ea typeface="Arial"/>
                <a:cs typeface="Arial"/>
                <a:sym typeface="Arial"/>
              </a:defRPr>
            </a:lvl5pPr>
            <a:lvl6pPr indent="0" lvl="5" marL="0" algn="r">
              <a:spcBef>
                <a:spcPts val="0"/>
              </a:spcBef>
              <a:spcAft>
                <a:spcPts val="0"/>
              </a:spcAft>
              <a:buSzPts val="1050"/>
              <a:buFont typeface="Arial"/>
              <a:buNone/>
              <a:defRPr sz="1050">
                <a:solidFill>
                  <a:schemeClr val="dk1"/>
                </a:solidFill>
                <a:latin typeface="Arial"/>
                <a:ea typeface="Arial"/>
                <a:cs typeface="Arial"/>
                <a:sym typeface="Arial"/>
              </a:defRPr>
            </a:lvl6pPr>
            <a:lvl7pPr indent="0" lvl="6" marL="0" algn="r">
              <a:spcBef>
                <a:spcPts val="0"/>
              </a:spcBef>
              <a:spcAft>
                <a:spcPts val="0"/>
              </a:spcAft>
              <a:buSzPts val="1050"/>
              <a:buFont typeface="Arial"/>
              <a:buNone/>
              <a:defRPr sz="1050">
                <a:solidFill>
                  <a:schemeClr val="dk1"/>
                </a:solidFill>
                <a:latin typeface="Arial"/>
                <a:ea typeface="Arial"/>
                <a:cs typeface="Arial"/>
                <a:sym typeface="Arial"/>
              </a:defRPr>
            </a:lvl7pPr>
            <a:lvl8pPr indent="0" lvl="7" marL="0" algn="r">
              <a:spcBef>
                <a:spcPts val="0"/>
              </a:spcBef>
              <a:spcAft>
                <a:spcPts val="0"/>
              </a:spcAft>
              <a:buSzPts val="1050"/>
              <a:buFont typeface="Arial"/>
              <a:buNone/>
              <a:defRPr sz="1050">
                <a:solidFill>
                  <a:schemeClr val="dk1"/>
                </a:solidFill>
                <a:latin typeface="Arial"/>
                <a:ea typeface="Arial"/>
                <a:cs typeface="Arial"/>
                <a:sym typeface="Arial"/>
              </a:defRPr>
            </a:lvl8pPr>
            <a:lvl9pPr indent="0" lvl="8" marL="0" algn="r">
              <a:spcBef>
                <a:spcPts val="0"/>
              </a:spcBef>
              <a:spcAft>
                <a:spcPts val="0"/>
              </a:spcAft>
              <a:buSzPts val="1050"/>
              <a:buFont typeface="Arial"/>
              <a:buNone/>
              <a:defRPr sz="105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4" name="Shape 84"/>
        <p:cNvGrpSpPr/>
        <p:nvPr/>
      </p:nvGrpSpPr>
      <p:grpSpPr>
        <a:xfrm>
          <a:off x="0" y="0"/>
          <a:ext cx="0" cy="0"/>
          <a:chOff x="0" y="0"/>
          <a:chExt cx="0" cy="0"/>
        </a:xfrm>
      </p:grpSpPr>
      <p:sp>
        <p:nvSpPr>
          <p:cNvPr id="85" name="Google Shape;85;p85"/>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 name="Google Shape;86;p85"/>
          <p:cNvSpPr txBox="1"/>
          <p:nvPr>
            <p:ph idx="1" type="body"/>
          </p:nvPr>
        </p:nvSpPr>
        <p:spPr>
          <a:xfrm rot="5400000">
            <a:off x="2164899" y="-685800"/>
            <a:ext cx="481420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8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8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8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SzPts val="1050"/>
              <a:buFont typeface="Arial"/>
              <a:buNone/>
              <a:defRPr sz="1050">
                <a:solidFill>
                  <a:schemeClr val="dk1"/>
                </a:solidFill>
                <a:latin typeface="Arial"/>
                <a:ea typeface="Arial"/>
                <a:cs typeface="Arial"/>
                <a:sym typeface="Arial"/>
              </a:defRPr>
            </a:lvl1pPr>
            <a:lvl2pPr indent="0" lvl="1" marL="0" algn="r">
              <a:spcBef>
                <a:spcPts val="0"/>
              </a:spcBef>
              <a:spcAft>
                <a:spcPts val="0"/>
              </a:spcAft>
              <a:buSzPts val="1050"/>
              <a:buFont typeface="Arial"/>
              <a:buNone/>
              <a:defRPr sz="1050">
                <a:solidFill>
                  <a:schemeClr val="dk1"/>
                </a:solidFill>
                <a:latin typeface="Arial"/>
                <a:ea typeface="Arial"/>
                <a:cs typeface="Arial"/>
                <a:sym typeface="Arial"/>
              </a:defRPr>
            </a:lvl2pPr>
            <a:lvl3pPr indent="0" lvl="2" marL="0" algn="r">
              <a:spcBef>
                <a:spcPts val="0"/>
              </a:spcBef>
              <a:spcAft>
                <a:spcPts val="0"/>
              </a:spcAft>
              <a:buSzPts val="1050"/>
              <a:buFont typeface="Arial"/>
              <a:buNone/>
              <a:defRPr sz="1050">
                <a:solidFill>
                  <a:schemeClr val="dk1"/>
                </a:solidFill>
                <a:latin typeface="Arial"/>
                <a:ea typeface="Arial"/>
                <a:cs typeface="Arial"/>
                <a:sym typeface="Arial"/>
              </a:defRPr>
            </a:lvl3pPr>
            <a:lvl4pPr indent="0" lvl="3" marL="0" algn="r">
              <a:spcBef>
                <a:spcPts val="0"/>
              </a:spcBef>
              <a:spcAft>
                <a:spcPts val="0"/>
              </a:spcAft>
              <a:buSzPts val="1050"/>
              <a:buFont typeface="Arial"/>
              <a:buNone/>
              <a:defRPr sz="1050">
                <a:solidFill>
                  <a:schemeClr val="dk1"/>
                </a:solidFill>
                <a:latin typeface="Arial"/>
                <a:ea typeface="Arial"/>
                <a:cs typeface="Arial"/>
                <a:sym typeface="Arial"/>
              </a:defRPr>
            </a:lvl4pPr>
            <a:lvl5pPr indent="0" lvl="4" marL="0" algn="r">
              <a:spcBef>
                <a:spcPts val="0"/>
              </a:spcBef>
              <a:spcAft>
                <a:spcPts val="0"/>
              </a:spcAft>
              <a:buSzPts val="1050"/>
              <a:buFont typeface="Arial"/>
              <a:buNone/>
              <a:defRPr sz="1050">
                <a:solidFill>
                  <a:schemeClr val="dk1"/>
                </a:solidFill>
                <a:latin typeface="Arial"/>
                <a:ea typeface="Arial"/>
                <a:cs typeface="Arial"/>
                <a:sym typeface="Arial"/>
              </a:defRPr>
            </a:lvl5pPr>
            <a:lvl6pPr indent="0" lvl="5" marL="0" algn="r">
              <a:spcBef>
                <a:spcPts val="0"/>
              </a:spcBef>
              <a:spcAft>
                <a:spcPts val="0"/>
              </a:spcAft>
              <a:buSzPts val="1050"/>
              <a:buFont typeface="Arial"/>
              <a:buNone/>
              <a:defRPr sz="1050">
                <a:solidFill>
                  <a:schemeClr val="dk1"/>
                </a:solidFill>
                <a:latin typeface="Arial"/>
                <a:ea typeface="Arial"/>
                <a:cs typeface="Arial"/>
                <a:sym typeface="Arial"/>
              </a:defRPr>
            </a:lvl6pPr>
            <a:lvl7pPr indent="0" lvl="6" marL="0" algn="r">
              <a:spcBef>
                <a:spcPts val="0"/>
              </a:spcBef>
              <a:spcAft>
                <a:spcPts val="0"/>
              </a:spcAft>
              <a:buSzPts val="1050"/>
              <a:buFont typeface="Arial"/>
              <a:buNone/>
              <a:defRPr sz="1050">
                <a:solidFill>
                  <a:schemeClr val="dk1"/>
                </a:solidFill>
                <a:latin typeface="Arial"/>
                <a:ea typeface="Arial"/>
                <a:cs typeface="Arial"/>
                <a:sym typeface="Arial"/>
              </a:defRPr>
            </a:lvl7pPr>
            <a:lvl8pPr indent="0" lvl="7" marL="0" algn="r">
              <a:spcBef>
                <a:spcPts val="0"/>
              </a:spcBef>
              <a:spcAft>
                <a:spcPts val="0"/>
              </a:spcAft>
              <a:buSzPts val="1050"/>
              <a:buFont typeface="Arial"/>
              <a:buNone/>
              <a:defRPr sz="1050">
                <a:solidFill>
                  <a:schemeClr val="dk1"/>
                </a:solidFill>
                <a:latin typeface="Arial"/>
                <a:ea typeface="Arial"/>
                <a:cs typeface="Arial"/>
                <a:sym typeface="Arial"/>
              </a:defRPr>
            </a:lvl8pPr>
            <a:lvl9pPr indent="0" lvl="8" marL="0" algn="r">
              <a:spcBef>
                <a:spcPts val="0"/>
              </a:spcBef>
              <a:spcAft>
                <a:spcPts val="0"/>
              </a:spcAft>
              <a:buSzPts val="1050"/>
              <a:buFont typeface="Arial"/>
              <a:buNone/>
              <a:defRPr sz="105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0" name="Shape 90"/>
        <p:cNvGrpSpPr/>
        <p:nvPr/>
      </p:nvGrpSpPr>
      <p:grpSpPr>
        <a:xfrm>
          <a:off x="0" y="0"/>
          <a:ext cx="0" cy="0"/>
          <a:chOff x="0" y="0"/>
          <a:chExt cx="0" cy="0"/>
        </a:xfrm>
      </p:grpSpPr>
      <p:sp>
        <p:nvSpPr>
          <p:cNvPr id="91" name="Google Shape;91;p86"/>
          <p:cNvSpPr txBox="1"/>
          <p:nvPr>
            <p:ph type="title"/>
          </p:nvPr>
        </p:nvSpPr>
        <p:spPr>
          <a:xfrm rot="5400000">
            <a:off x="4732338" y="2171702"/>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2" name="Google Shape;92;p86"/>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3" name="Google Shape;93;p8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8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8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SzPts val="1050"/>
              <a:buFont typeface="Arial"/>
              <a:buNone/>
              <a:defRPr sz="1050">
                <a:solidFill>
                  <a:schemeClr val="dk1"/>
                </a:solidFill>
                <a:latin typeface="Arial"/>
                <a:ea typeface="Arial"/>
                <a:cs typeface="Arial"/>
                <a:sym typeface="Arial"/>
              </a:defRPr>
            </a:lvl1pPr>
            <a:lvl2pPr indent="0" lvl="1" marL="0" algn="r">
              <a:spcBef>
                <a:spcPts val="0"/>
              </a:spcBef>
              <a:spcAft>
                <a:spcPts val="0"/>
              </a:spcAft>
              <a:buSzPts val="1050"/>
              <a:buFont typeface="Arial"/>
              <a:buNone/>
              <a:defRPr sz="1050">
                <a:solidFill>
                  <a:schemeClr val="dk1"/>
                </a:solidFill>
                <a:latin typeface="Arial"/>
                <a:ea typeface="Arial"/>
                <a:cs typeface="Arial"/>
                <a:sym typeface="Arial"/>
              </a:defRPr>
            </a:lvl2pPr>
            <a:lvl3pPr indent="0" lvl="2" marL="0" algn="r">
              <a:spcBef>
                <a:spcPts val="0"/>
              </a:spcBef>
              <a:spcAft>
                <a:spcPts val="0"/>
              </a:spcAft>
              <a:buSzPts val="1050"/>
              <a:buFont typeface="Arial"/>
              <a:buNone/>
              <a:defRPr sz="1050">
                <a:solidFill>
                  <a:schemeClr val="dk1"/>
                </a:solidFill>
                <a:latin typeface="Arial"/>
                <a:ea typeface="Arial"/>
                <a:cs typeface="Arial"/>
                <a:sym typeface="Arial"/>
              </a:defRPr>
            </a:lvl3pPr>
            <a:lvl4pPr indent="0" lvl="3" marL="0" algn="r">
              <a:spcBef>
                <a:spcPts val="0"/>
              </a:spcBef>
              <a:spcAft>
                <a:spcPts val="0"/>
              </a:spcAft>
              <a:buSzPts val="1050"/>
              <a:buFont typeface="Arial"/>
              <a:buNone/>
              <a:defRPr sz="1050">
                <a:solidFill>
                  <a:schemeClr val="dk1"/>
                </a:solidFill>
                <a:latin typeface="Arial"/>
                <a:ea typeface="Arial"/>
                <a:cs typeface="Arial"/>
                <a:sym typeface="Arial"/>
              </a:defRPr>
            </a:lvl4pPr>
            <a:lvl5pPr indent="0" lvl="4" marL="0" algn="r">
              <a:spcBef>
                <a:spcPts val="0"/>
              </a:spcBef>
              <a:spcAft>
                <a:spcPts val="0"/>
              </a:spcAft>
              <a:buSzPts val="1050"/>
              <a:buFont typeface="Arial"/>
              <a:buNone/>
              <a:defRPr sz="1050">
                <a:solidFill>
                  <a:schemeClr val="dk1"/>
                </a:solidFill>
                <a:latin typeface="Arial"/>
                <a:ea typeface="Arial"/>
                <a:cs typeface="Arial"/>
                <a:sym typeface="Arial"/>
              </a:defRPr>
            </a:lvl5pPr>
            <a:lvl6pPr indent="0" lvl="5" marL="0" algn="r">
              <a:spcBef>
                <a:spcPts val="0"/>
              </a:spcBef>
              <a:spcAft>
                <a:spcPts val="0"/>
              </a:spcAft>
              <a:buSzPts val="1050"/>
              <a:buFont typeface="Arial"/>
              <a:buNone/>
              <a:defRPr sz="1050">
                <a:solidFill>
                  <a:schemeClr val="dk1"/>
                </a:solidFill>
                <a:latin typeface="Arial"/>
                <a:ea typeface="Arial"/>
                <a:cs typeface="Arial"/>
                <a:sym typeface="Arial"/>
              </a:defRPr>
            </a:lvl6pPr>
            <a:lvl7pPr indent="0" lvl="6" marL="0" algn="r">
              <a:spcBef>
                <a:spcPts val="0"/>
              </a:spcBef>
              <a:spcAft>
                <a:spcPts val="0"/>
              </a:spcAft>
              <a:buSzPts val="1050"/>
              <a:buFont typeface="Arial"/>
              <a:buNone/>
              <a:defRPr sz="1050">
                <a:solidFill>
                  <a:schemeClr val="dk1"/>
                </a:solidFill>
                <a:latin typeface="Arial"/>
                <a:ea typeface="Arial"/>
                <a:cs typeface="Arial"/>
                <a:sym typeface="Arial"/>
              </a:defRPr>
            </a:lvl7pPr>
            <a:lvl8pPr indent="0" lvl="7" marL="0" algn="r">
              <a:spcBef>
                <a:spcPts val="0"/>
              </a:spcBef>
              <a:spcAft>
                <a:spcPts val="0"/>
              </a:spcAft>
              <a:buSzPts val="1050"/>
              <a:buFont typeface="Arial"/>
              <a:buNone/>
              <a:defRPr sz="1050">
                <a:solidFill>
                  <a:schemeClr val="dk1"/>
                </a:solidFill>
                <a:latin typeface="Arial"/>
                <a:ea typeface="Arial"/>
                <a:cs typeface="Arial"/>
                <a:sym typeface="Arial"/>
              </a:defRPr>
            </a:lvl8pPr>
            <a:lvl9pPr indent="0" lvl="8" marL="0" algn="r">
              <a:spcBef>
                <a:spcPts val="0"/>
              </a:spcBef>
              <a:spcAft>
                <a:spcPts val="0"/>
              </a:spcAft>
              <a:buSzPts val="1050"/>
              <a:buFont typeface="Arial"/>
              <a:buNone/>
              <a:defRPr sz="105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96" name="Shape 96"/>
        <p:cNvGrpSpPr/>
        <p:nvPr/>
      </p:nvGrpSpPr>
      <p:grpSpPr>
        <a:xfrm>
          <a:off x="0" y="0"/>
          <a:ext cx="0" cy="0"/>
          <a:chOff x="0" y="0"/>
          <a:chExt cx="0" cy="0"/>
        </a:xfrm>
      </p:grpSpPr>
      <p:sp>
        <p:nvSpPr>
          <p:cNvPr id="97" name="Google Shape;97;p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 name="Google Shape;98;p87"/>
          <p:cNvSpPr txBox="1"/>
          <p:nvPr>
            <p:ph idx="1" type="body"/>
          </p:nvPr>
        </p:nvSpPr>
        <p:spPr>
          <a:xfrm>
            <a:off x="457200" y="1600200"/>
            <a:ext cx="8229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9" name="Google Shape;99;p87"/>
          <p:cNvSpPr txBox="1"/>
          <p:nvPr>
            <p:ph idx="2" type="body"/>
          </p:nvPr>
        </p:nvSpPr>
        <p:spPr>
          <a:xfrm>
            <a:off x="457200" y="3938589"/>
            <a:ext cx="8229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0" name="Google Shape;100;p8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8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8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SzPts val="1050"/>
              <a:buFont typeface="Arial"/>
              <a:buNone/>
              <a:defRPr sz="1050">
                <a:solidFill>
                  <a:schemeClr val="dk1"/>
                </a:solidFill>
                <a:latin typeface="Arial"/>
                <a:ea typeface="Arial"/>
                <a:cs typeface="Arial"/>
                <a:sym typeface="Arial"/>
              </a:defRPr>
            </a:lvl1pPr>
            <a:lvl2pPr indent="0" lvl="1" marL="0" algn="r">
              <a:spcBef>
                <a:spcPts val="0"/>
              </a:spcBef>
              <a:spcAft>
                <a:spcPts val="0"/>
              </a:spcAft>
              <a:buSzPts val="1050"/>
              <a:buFont typeface="Arial"/>
              <a:buNone/>
              <a:defRPr sz="1050">
                <a:solidFill>
                  <a:schemeClr val="dk1"/>
                </a:solidFill>
                <a:latin typeface="Arial"/>
                <a:ea typeface="Arial"/>
                <a:cs typeface="Arial"/>
                <a:sym typeface="Arial"/>
              </a:defRPr>
            </a:lvl2pPr>
            <a:lvl3pPr indent="0" lvl="2" marL="0" algn="r">
              <a:spcBef>
                <a:spcPts val="0"/>
              </a:spcBef>
              <a:spcAft>
                <a:spcPts val="0"/>
              </a:spcAft>
              <a:buSzPts val="1050"/>
              <a:buFont typeface="Arial"/>
              <a:buNone/>
              <a:defRPr sz="1050">
                <a:solidFill>
                  <a:schemeClr val="dk1"/>
                </a:solidFill>
                <a:latin typeface="Arial"/>
                <a:ea typeface="Arial"/>
                <a:cs typeface="Arial"/>
                <a:sym typeface="Arial"/>
              </a:defRPr>
            </a:lvl3pPr>
            <a:lvl4pPr indent="0" lvl="3" marL="0" algn="r">
              <a:spcBef>
                <a:spcPts val="0"/>
              </a:spcBef>
              <a:spcAft>
                <a:spcPts val="0"/>
              </a:spcAft>
              <a:buSzPts val="1050"/>
              <a:buFont typeface="Arial"/>
              <a:buNone/>
              <a:defRPr sz="1050">
                <a:solidFill>
                  <a:schemeClr val="dk1"/>
                </a:solidFill>
                <a:latin typeface="Arial"/>
                <a:ea typeface="Arial"/>
                <a:cs typeface="Arial"/>
                <a:sym typeface="Arial"/>
              </a:defRPr>
            </a:lvl4pPr>
            <a:lvl5pPr indent="0" lvl="4" marL="0" algn="r">
              <a:spcBef>
                <a:spcPts val="0"/>
              </a:spcBef>
              <a:spcAft>
                <a:spcPts val="0"/>
              </a:spcAft>
              <a:buSzPts val="1050"/>
              <a:buFont typeface="Arial"/>
              <a:buNone/>
              <a:defRPr sz="1050">
                <a:solidFill>
                  <a:schemeClr val="dk1"/>
                </a:solidFill>
                <a:latin typeface="Arial"/>
                <a:ea typeface="Arial"/>
                <a:cs typeface="Arial"/>
                <a:sym typeface="Arial"/>
              </a:defRPr>
            </a:lvl5pPr>
            <a:lvl6pPr indent="0" lvl="5" marL="0" algn="r">
              <a:spcBef>
                <a:spcPts val="0"/>
              </a:spcBef>
              <a:spcAft>
                <a:spcPts val="0"/>
              </a:spcAft>
              <a:buSzPts val="1050"/>
              <a:buFont typeface="Arial"/>
              <a:buNone/>
              <a:defRPr sz="1050">
                <a:solidFill>
                  <a:schemeClr val="dk1"/>
                </a:solidFill>
                <a:latin typeface="Arial"/>
                <a:ea typeface="Arial"/>
                <a:cs typeface="Arial"/>
                <a:sym typeface="Arial"/>
              </a:defRPr>
            </a:lvl6pPr>
            <a:lvl7pPr indent="0" lvl="6" marL="0" algn="r">
              <a:spcBef>
                <a:spcPts val="0"/>
              </a:spcBef>
              <a:spcAft>
                <a:spcPts val="0"/>
              </a:spcAft>
              <a:buSzPts val="1050"/>
              <a:buFont typeface="Arial"/>
              <a:buNone/>
              <a:defRPr sz="1050">
                <a:solidFill>
                  <a:schemeClr val="dk1"/>
                </a:solidFill>
                <a:latin typeface="Arial"/>
                <a:ea typeface="Arial"/>
                <a:cs typeface="Arial"/>
                <a:sym typeface="Arial"/>
              </a:defRPr>
            </a:lvl7pPr>
            <a:lvl8pPr indent="0" lvl="7" marL="0" algn="r">
              <a:spcBef>
                <a:spcPts val="0"/>
              </a:spcBef>
              <a:spcAft>
                <a:spcPts val="0"/>
              </a:spcAft>
              <a:buSzPts val="1050"/>
              <a:buFont typeface="Arial"/>
              <a:buNone/>
              <a:defRPr sz="1050">
                <a:solidFill>
                  <a:schemeClr val="dk1"/>
                </a:solidFill>
                <a:latin typeface="Arial"/>
                <a:ea typeface="Arial"/>
                <a:cs typeface="Arial"/>
                <a:sym typeface="Arial"/>
              </a:defRPr>
            </a:lvl8pPr>
            <a:lvl9pPr indent="0" lvl="8" marL="0" algn="r">
              <a:spcBef>
                <a:spcPts val="0"/>
              </a:spcBef>
              <a:spcAft>
                <a:spcPts val="0"/>
              </a:spcAft>
              <a:buSzPts val="1050"/>
              <a:buFont typeface="Arial"/>
              <a:buNone/>
              <a:defRPr sz="105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3" name="Shape 103"/>
        <p:cNvGrpSpPr/>
        <p:nvPr/>
      </p:nvGrpSpPr>
      <p:grpSpPr>
        <a:xfrm>
          <a:off x="0" y="0"/>
          <a:ext cx="0" cy="0"/>
          <a:chOff x="0" y="0"/>
          <a:chExt cx="0" cy="0"/>
        </a:xfrm>
      </p:grpSpPr>
      <p:sp>
        <p:nvSpPr>
          <p:cNvPr id="104" name="Google Shape;104;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 name="Google Shape;105;p88"/>
          <p:cNvSpPr txBox="1"/>
          <p:nvPr>
            <p:ph idx="1" type="body"/>
          </p:nvPr>
        </p:nvSpPr>
        <p:spPr>
          <a:xfrm>
            <a:off x="457200" y="1600204"/>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6" name="Google Shape;106;p88"/>
          <p:cNvSpPr txBox="1"/>
          <p:nvPr>
            <p:ph idx="2" type="body"/>
          </p:nvPr>
        </p:nvSpPr>
        <p:spPr>
          <a:xfrm>
            <a:off x="4648200" y="1600204"/>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7" name="Google Shape;107;p8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8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8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SzPts val="1050"/>
              <a:buFont typeface="Arial"/>
              <a:buNone/>
              <a:defRPr sz="1050">
                <a:solidFill>
                  <a:schemeClr val="dk1"/>
                </a:solidFill>
                <a:latin typeface="Arial"/>
                <a:ea typeface="Arial"/>
                <a:cs typeface="Arial"/>
                <a:sym typeface="Arial"/>
              </a:defRPr>
            </a:lvl1pPr>
            <a:lvl2pPr indent="0" lvl="1" marL="0" algn="r">
              <a:spcBef>
                <a:spcPts val="0"/>
              </a:spcBef>
              <a:spcAft>
                <a:spcPts val="0"/>
              </a:spcAft>
              <a:buSzPts val="1050"/>
              <a:buFont typeface="Arial"/>
              <a:buNone/>
              <a:defRPr sz="1050">
                <a:solidFill>
                  <a:schemeClr val="dk1"/>
                </a:solidFill>
                <a:latin typeface="Arial"/>
                <a:ea typeface="Arial"/>
                <a:cs typeface="Arial"/>
                <a:sym typeface="Arial"/>
              </a:defRPr>
            </a:lvl2pPr>
            <a:lvl3pPr indent="0" lvl="2" marL="0" algn="r">
              <a:spcBef>
                <a:spcPts val="0"/>
              </a:spcBef>
              <a:spcAft>
                <a:spcPts val="0"/>
              </a:spcAft>
              <a:buSzPts val="1050"/>
              <a:buFont typeface="Arial"/>
              <a:buNone/>
              <a:defRPr sz="1050">
                <a:solidFill>
                  <a:schemeClr val="dk1"/>
                </a:solidFill>
                <a:latin typeface="Arial"/>
                <a:ea typeface="Arial"/>
                <a:cs typeface="Arial"/>
                <a:sym typeface="Arial"/>
              </a:defRPr>
            </a:lvl3pPr>
            <a:lvl4pPr indent="0" lvl="3" marL="0" algn="r">
              <a:spcBef>
                <a:spcPts val="0"/>
              </a:spcBef>
              <a:spcAft>
                <a:spcPts val="0"/>
              </a:spcAft>
              <a:buSzPts val="1050"/>
              <a:buFont typeface="Arial"/>
              <a:buNone/>
              <a:defRPr sz="1050">
                <a:solidFill>
                  <a:schemeClr val="dk1"/>
                </a:solidFill>
                <a:latin typeface="Arial"/>
                <a:ea typeface="Arial"/>
                <a:cs typeface="Arial"/>
                <a:sym typeface="Arial"/>
              </a:defRPr>
            </a:lvl4pPr>
            <a:lvl5pPr indent="0" lvl="4" marL="0" algn="r">
              <a:spcBef>
                <a:spcPts val="0"/>
              </a:spcBef>
              <a:spcAft>
                <a:spcPts val="0"/>
              </a:spcAft>
              <a:buSzPts val="1050"/>
              <a:buFont typeface="Arial"/>
              <a:buNone/>
              <a:defRPr sz="1050">
                <a:solidFill>
                  <a:schemeClr val="dk1"/>
                </a:solidFill>
                <a:latin typeface="Arial"/>
                <a:ea typeface="Arial"/>
                <a:cs typeface="Arial"/>
                <a:sym typeface="Arial"/>
              </a:defRPr>
            </a:lvl5pPr>
            <a:lvl6pPr indent="0" lvl="5" marL="0" algn="r">
              <a:spcBef>
                <a:spcPts val="0"/>
              </a:spcBef>
              <a:spcAft>
                <a:spcPts val="0"/>
              </a:spcAft>
              <a:buSzPts val="1050"/>
              <a:buFont typeface="Arial"/>
              <a:buNone/>
              <a:defRPr sz="1050">
                <a:solidFill>
                  <a:schemeClr val="dk1"/>
                </a:solidFill>
                <a:latin typeface="Arial"/>
                <a:ea typeface="Arial"/>
                <a:cs typeface="Arial"/>
                <a:sym typeface="Arial"/>
              </a:defRPr>
            </a:lvl6pPr>
            <a:lvl7pPr indent="0" lvl="6" marL="0" algn="r">
              <a:spcBef>
                <a:spcPts val="0"/>
              </a:spcBef>
              <a:spcAft>
                <a:spcPts val="0"/>
              </a:spcAft>
              <a:buSzPts val="1050"/>
              <a:buFont typeface="Arial"/>
              <a:buNone/>
              <a:defRPr sz="1050">
                <a:solidFill>
                  <a:schemeClr val="dk1"/>
                </a:solidFill>
                <a:latin typeface="Arial"/>
                <a:ea typeface="Arial"/>
                <a:cs typeface="Arial"/>
                <a:sym typeface="Arial"/>
              </a:defRPr>
            </a:lvl7pPr>
            <a:lvl8pPr indent="0" lvl="7" marL="0" algn="r">
              <a:spcBef>
                <a:spcPts val="0"/>
              </a:spcBef>
              <a:spcAft>
                <a:spcPts val="0"/>
              </a:spcAft>
              <a:buSzPts val="1050"/>
              <a:buFont typeface="Arial"/>
              <a:buNone/>
              <a:defRPr sz="1050">
                <a:solidFill>
                  <a:schemeClr val="dk1"/>
                </a:solidFill>
                <a:latin typeface="Arial"/>
                <a:ea typeface="Arial"/>
                <a:cs typeface="Arial"/>
                <a:sym typeface="Arial"/>
              </a:defRPr>
            </a:lvl8pPr>
            <a:lvl9pPr indent="0" lvl="8" marL="0" algn="r">
              <a:spcBef>
                <a:spcPts val="0"/>
              </a:spcBef>
              <a:spcAft>
                <a:spcPts val="0"/>
              </a:spcAft>
              <a:buSzPts val="1050"/>
              <a:buFont typeface="Arial"/>
              <a:buNone/>
              <a:defRPr sz="105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110" name="Shape 110"/>
        <p:cNvGrpSpPr/>
        <p:nvPr/>
      </p:nvGrpSpPr>
      <p:grpSpPr>
        <a:xfrm>
          <a:off x="0" y="0"/>
          <a:ext cx="0" cy="0"/>
          <a:chOff x="0" y="0"/>
          <a:chExt cx="0" cy="0"/>
        </a:xfrm>
      </p:grpSpPr>
      <p:sp>
        <p:nvSpPr>
          <p:cNvPr id="111" name="Google Shape;111;p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89"/>
          <p:cNvSpPr txBox="1"/>
          <p:nvPr>
            <p:ph idx="1" type="body"/>
          </p:nvPr>
        </p:nvSpPr>
        <p:spPr>
          <a:xfrm>
            <a:off x="457200" y="1600204"/>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3" name="Google Shape;113;p89"/>
          <p:cNvSpPr/>
          <p:nvPr>
            <p:ph idx="2" type="clipArt"/>
          </p:nvPr>
        </p:nvSpPr>
        <p:spPr>
          <a:xfrm>
            <a:off x="4648200" y="1600204"/>
            <a:ext cx="4038600" cy="4525963"/>
          </a:xfrm>
          <a:prstGeom prst="rect">
            <a:avLst/>
          </a:prstGeom>
          <a:noFill/>
          <a:ln>
            <a:noFill/>
          </a:ln>
        </p:spPr>
      </p:sp>
      <p:sp>
        <p:nvSpPr>
          <p:cNvPr id="114" name="Google Shape;114;p8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8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8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SzPts val="1050"/>
              <a:buFont typeface="Arial"/>
              <a:buNone/>
              <a:defRPr sz="1050">
                <a:solidFill>
                  <a:schemeClr val="dk1"/>
                </a:solidFill>
                <a:latin typeface="Arial"/>
                <a:ea typeface="Arial"/>
                <a:cs typeface="Arial"/>
                <a:sym typeface="Arial"/>
              </a:defRPr>
            </a:lvl1pPr>
            <a:lvl2pPr indent="0" lvl="1" marL="0" algn="r">
              <a:spcBef>
                <a:spcPts val="0"/>
              </a:spcBef>
              <a:spcAft>
                <a:spcPts val="0"/>
              </a:spcAft>
              <a:buSzPts val="1050"/>
              <a:buFont typeface="Arial"/>
              <a:buNone/>
              <a:defRPr sz="1050">
                <a:solidFill>
                  <a:schemeClr val="dk1"/>
                </a:solidFill>
                <a:latin typeface="Arial"/>
                <a:ea typeface="Arial"/>
                <a:cs typeface="Arial"/>
                <a:sym typeface="Arial"/>
              </a:defRPr>
            </a:lvl2pPr>
            <a:lvl3pPr indent="0" lvl="2" marL="0" algn="r">
              <a:spcBef>
                <a:spcPts val="0"/>
              </a:spcBef>
              <a:spcAft>
                <a:spcPts val="0"/>
              </a:spcAft>
              <a:buSzPts val="1050"/>
              <a:buFont typeface="Arial"/>
              <a:buNone/>
              <a:defRPr sz="1050">
                <a:solidFill>
                  <a:schemeClr val="dk1"/>
                </a:solidFill>
                <a:latin typeface="Arial"/>
                <a:ea typeface="Arial"/>
                <a:cs typeface="Arial"/>
                <a:sym typeface="Arial"/>
              </a:defRPr>
            </a:lvl3pPr>
            <a:lvl4pPr indent="0" lvl="3" marL="0" algn="r">
              <a:spcBef>
                <a:spcPts val="0"/>
              </a:spcBef>
              <a:spcAft>
                <a:spcPts val="0"/>
              </a:spcAft>
              <a:buSzPts val="1050"/>
              <a:buFont typeface="Arial"/>
              <a:buNone/>
              <a:defRPr sz="1050">
                <a:solidFill>
                  <a:schemeClr val="dk1"/>
                </a:solidFill>
                <a:latin typeface="Arial"/>
                <a:ea typeface="Arial"/>
                <a:cs typeface="Arial"/>
                <a:sym typeface="Arial"/>
              </a:defRPr>
            </a:lvl4pPr>
            <a:lvl5pPr indent="0" lvl="4" marL="0" algn="r">
              <a:spcBef>
                <a:spcPts val="0"/>
              </a:spcBef>
              <a:spcAft>
                <a:spcPts val="0"/>
              </a:spcAft>
              <a:buSzPts val="1050"/>
              <a:buFont typeface="Arial"/>
              <a:buNone/>
              <a:defRPr sz="1050">
                <a:solidFill>
                  <a:schemeClr val="dk1"/>
                </a:solidFill>
                <a:latin typeface="Arial"/>
                <a:ea typeface="Arial"/>
                <a:cs typeface="Arial"/>
                <a:sym typeface="Arial"/>
              </a:defRPr>
            </a:lvl5pPr>
            <a:lvl6pPr indent="0" lvl="5" marL="0" algn="r">
              <a:spcBef>
                <a:spcPts val="0"/>
              </a:spcBef>
              <a:spcAft>
                <a:spcPts val="0"/>
              </a:spcAft>
              <a:buSzPts val="1050"/>
              <a:buFont typeface="Arial"/>
              <a:buNone/>
              <a:defRPr sz="1050">
                <a:solidFill>
                  <a:schemeClr val="dk1"/>
                </a:solidFill>
                <a:latin typeface="Arial"/>
                <a:ea typeface="Arial"/>
                <a:cs typeface="Arial"/>
                <a:sym typeface="Arial"/>
              </a:defRPr>
            </a:lvl6pPr>
            <a:lvl7pPr indent="0" lvl="6" marL="0" algn="r">
              <a:spcBef>
                <a:spcPts val="0"/>
              </a:spcBef>
              <a:spcAft>
                <a:spcPts val="0"/>
              </a:spcAft>
              <a:buSzPts val="1050"/>
              <a:buFont typeface="Arial"/>
              <a:buNone/>
              <a:defRPr sz="1050">
                <a:solidFill>
                  <a:schemeClr val="dk1"/>
                </a:solidFill>
                <a:latin typeface="Arial"/>
                <a:ea typeface="Arial"/>
                <a:cs typeface="Arial"/>
                <a:sym typeface="Arial"/>
              </a:defRPr>
            </a:lvl7pPr>
            <a:lvl8pPr indent="0" lvl="7" marL="0" algn="r">
              <a:spcBef>
                <a:spcPts val="0"/>
              </a:spcBef>
              <a:spcAft>
                <a:spcPts val="0"/>
              </a:spcAft>
              <a:buSzPts val="1050"/>
              <a:buFont typeface="Arial"/>
              <a:buNone/>
              <a:defRPr sz="1050">
                <a:solidFill>
                  <a:schemeClr val="dk1"/>
                </a:solidFill>
                <a:latin typeface="Arial"/>
                <a:ea typeface="Arial"/>
                <a:cs typeface="Arial"/>
                <a:sym typeface="Arial"/>
              </a:defRPr>
            </a:lvl8pPr>
            <a:lvl9pPr indent="0" lvl="8" marL="0" algn="r">
              <a:spcBef>
                <a:spcPts val="0"/>
              </a:spcBef>
              <a:spcAft>
                <a:spcPts val="0"/>
              </a:spcAft>
              <a:buSzPts val="1050"/>
              <a:buFont typeface="Arial"/>
              <a:buNone/>
              <a:defRPr sz="105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 name="Shape 22"/>
        <p:cNvGrpSpPr/>
        <p:nvPr/>
      </p:nvGrpSpPr>
      <p:grpSpPr>
        <a:xfrm>
          <a:off x="0" y="0"/>
          <a:ext cx="0" cy="0"/>
          <a:chOff x="0" y="0"/>
          <a:chExt cx="0" cy="0"/>
        </a:xfrm>
      </p:grpSpPr>
      <p:sp>
        <p:nvSpPr>
          <p:cNvPr id="23" name="Google Shape;23;p7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7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1pPr>
            <a:lvl2pPr indent="0" lvl="1"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2pPr>
            <a:lvl3pPr indent="0" lvl="2"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3pPr>
            <a:lvl4pPr indent="0" lvl="3"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4pPr>
            <a:lvl5pPr indent="0" lvl="4"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5pPr>
            <a:lvl6pPr indent="0" lvl="5"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6pPr>
            <a:lvl7pPr indent="0" lvl="6"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7pPr>
            <a:lvl8pPr indent="0" lvl="7"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8pPr>
            <a:lvl9pPr indent="0" lvl="8"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76"/>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3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8" name="Google Shape;28;p76"/>
          <p:cNvSpPr txBox="1"/>
          <p:nvPr>
            <p:ph idx="1" type="body"/>
          </p:nvPr>
        </p:nvSpPr>
        <p:spPr>
          <a:xfrm>
            <a:off x="457200" y="1021899"/>
            <a:ext cx="8229600" cy="481420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 name="Google Shape;29;p7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1pPr>
            <a:lvl2pPr indent="0" lvl="1"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2pPr>
            <a:lvl3pPr indent="0" lvl="2"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3pPr>
            <a:lvl4pPr indent="0" lvl="3"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4pPr>
            <a:lvl5pPr indent="0" lvl="4"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5pPr>
            <a:lvl6pPr indent="0" lvl="5"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6pPr>
            <a:lvl7pPr indent="0" lvl="6"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7pPr>
            <a:lvl8pPr indent="0" lvl="7"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8pPr>
            <a:lvl9pPr indent="0" lvl="8"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A black background with purple letters&#10;&#10;Description automatically generated" id="30" name="Google Shape;30;p76"/>
          <p:cNvPicPr preferRelativeResize="0"/>
          <p:nvPr/>
        </p:nvPicPr>
        <p:blipFill rotWithShape="1">
          <a:blip r:embed="rId2">
            <a:alphaModFix/>
          </a:blip>
          <a:srcRect b="0" l="0" r="0" t="0"/>
          <a:stretch/>
        </p:blipFill>
        <p:spPr>
          <a:xfrm>
            <a:off x="0" y="6328918"/>
            <a:ext cx="1396448" cy="78511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1" name="Shape 31"/>
        <p:cNvGrpSpPr/>
        <p:nvPr/>
      </p:nvGrpSpPr>
      <p:grpSpPr>
        <a:xfrm>
          <a:off x="0" y="0"/>
          <a:ext cx="0" cy="0"/>
          <a:chOff x="0" y="0"/>
          <a:chExt cx="0" cy="0"/>
        </a:xfrm>
      </p:grpSpPr>
      <p:sp>
        <p:nvSpPr>
          <p:cNvPr id="32" name="Google Shape;32;p7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7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7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1pPr>
            <a:lvl2pPr indent="0" lvl="1"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2pPr>
            <a:lvl3pPr indent="0" lvl="2"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3pPr>
            <a:lvl4pPr indent="0" lvl="3"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4pPr>
            <a:lvl5pPr indent="0" lvl="4"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5pPr>
            <a:lvl6pPr indent="0" lvl="5"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6pPr>
            <a:lvl7pPr indent="0" lvl="6"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7pPr>
            <a:lvl8pPr indent="0" lvl="7"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8pPr>
            <a:lvl9pPr indent="0" lvl="8"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77"/>
          <p:cNvSpPr txBox="1"/>
          <p:nvPr/>
        </p:nvSpPr>
        <p:spPr>
          <a:xfrm>
            <a:off x="0" y="1454154"/>
            <a:ext cx="9144000" cy="1336671"/>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600592"/>
              </a:buClr>
              <a:buSzPts val="3300"/>
              <a:buFont typeface="Tahoma"/>
              <a:buNone/>
            </a:pPr>
            <a:r>
              <a:t/>
            </a:r>
            <a:endParaRPr b="0" i="0" sz="3300" u="none" cap="none" strike="noStrike">
              <a:solidFill>
                <a:schemeClr val="lt1"/>
              </a:solidFill>
              <a:latin typeface="Tahoma"/>
              <a:ea typeface="Tahoma"/>
              <a:cs typeface="Tahoma"/>
              <a:sym typeface="Tahoma"/>
            </a:endParaRPr>
          </a:p>
        </p:txBody>
      </p:sp>
      <p:pic>
        <p:nvPicPr>
          <p:cNvPr id="36" name="Google Shape;36;p77"/>
          <p:cNvPicPr preferRelativeResize="0"/>
          <p:nvPr/>
        </p:nvPicPr>
        <p:blipFill rotWithShape="1">
          <a:blip r:embed="rId2">
            <a:alphaModFix/>
          </a:blip>
          <a:srcRect b="0" l="0" r="0" t="0"/>
          <a:stretch/>
        </p:blipFill>
        <p:spPr>
          <a:xfrm>
            <a:off x="3211995" y="4554495"/>
            <a:ext cx="2720009" cy="1532272"/>
          </a:xfrm>
          <a:prstGeom prst="rect">
            <a:avLst/>
          </a:prstGeom>
          <a:noFill/>
          <a:ln>
            <a:noFill/>
          </a:ln>
        </p:spPr>
      </p:pic>
      <p:sp>
        <p:nvSpPr>
          <p:cNvPr id="37" name="Google Shape;37;p77"/>
          <p:cNvSpPr txBox="1"/>
          <p:nvPr>
            <p:ph idx="1" type="body"/>
          </p:nvPr>
        </p:nvSpPr>
        <p:spPr>
          <a:xfrm>
            <a:off x="606357" y="1769441"/>
            <a:ext cx="3478626" cy="914400"/>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Clr>
                <a:schemeClr val="lt1"/>
              </a:buClr>
              <a:buSzPts val="3200"/>
              <a:buFont typeface="Tahoma"/>
              <a:buNone/>
              <a:defRPr sz="3200">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38" name="Shape 38"/>
        <p:cNvGrpSpPr/>
        <p:nvPr/>
      </p:nvGrpSpPr>
      <p:grpSpPr>
        <a:xfrm>
          <a:off x="0" y="0"/>
          <a:ext cx="0" cy="0"/>
          <a:chOff x="0" y="0"/>
          <a:chExt cx="0" cy="0"/>
        </a:xfrm>
      </p:grpSpPr>
      <p:sp>
        <p:nvSpPr>
          <p:cNvPr id="39" name="Google Shape;39;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0" name="Google Shape;40;p7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7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7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1pPr>
            <a:lvl2pPr indent="0" lvl="1"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2pPr>
            <a:lvl3pPr indent="0" lvl="2"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3pPr>
            <a:lvl4pPr indent="0" lvl="3"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4pPr>
            <a:lvl5pPr indent="0" lvl="4"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5pPr>
            <a:lvl6pPr indent="0" lvl="5"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6pPr>
            <a:lvl7pPr indent="0" lvl="6"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7pPr>
            <a:lvl8pPr indent="0" lvl="7"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8pPr>
            <a:lvl9pPr indent="0" lvl="8" marL="0" algn="r">
              <a:spcBef>
                <a:spcPts val="0"/>
              </a:spcBef>
              <a:spcAft>
                <a:spcPts val="0"/>
              </a:spcAft>
              <a:buSzPts val="1050"/>
              <a:buFont typeface="Arial"/>
              <a:buNone/>
              <a:defRPr b="0" i="0" sz="10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over Text" type="objOverTx">
  <p:cSld name="OBJECT_OVER_TEXT">
    <p:spTree>
      <p:nvGrpSpPr>
        <p:cNvPr id="43" name="Shape 43"/>
        <p:cNvGrpSpPr/>
        <p:nvPr/>
      </p:nvGrpSpPr>
      <p:grpSpPr>
        <a:xfrm>
          <a:off x="0" y="0"/>
          <a:ext cx="0" cy="0"/>
          <a:chOff x="0" y="0"/>
          <a:chExt cx="0" cy="0"/>
        </a:xfrm>
      </p:grpSpPr>
      <p:sp>
        <p:nvSpPr>
          <p:cNvPr id="44" name="Google Shape;44;p79"/>
          <p:cNvSpPr txBox="1"/>
          <p:nvPr>
            <p:ph type="title"/>
          </p:nvPr>
        </p:nvSpPr>
        <p:spPr>
          <a:xfrm>
            <a:off x="304800" y="381000"/>
            <a:ext cx="8402638" cy="609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 name="Google Shape;45;p79"/>
          <p:cNvSpPr txBox="1"/>
          <p:nvPr>
            <p:ph idx="1" type="body"/>
          </p:nvPr>
        </p:nvSpPr>
        <p:spPr>
          <a:xfrm>
            <a:off x="304800" y="1371600"/>
            <a:ext cx="8458200" cy="2476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6" name="Google Shape;46;p79"/>
          <p:cNvSpPr txBox="1"/>
          <p:nvPr>
            <p:ph idx="2" type="body"/>
          </p:nvPr>
        </p:nvSpPr>
        <p:spPr>
          <a:xfrm>
            <a:off x="304800" y="4000500"/>
            <a:ext cx="8458200" cy="2476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zoom dir="out"/>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80"/>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 name="Google Shape;49;p80"/>
          <p:cNvSpPr txBox="1"/>
          <p:nvPr>
            <p:ph idx="1" type="body"/>
          </p:nvPr>
        </p:nvSpPr>
        <p:spPr>
          <a:xfrm>
            <a:off x="457200" y="1600204"/>
            <a:ext cx="4038600" cy="4525963"/>
          </a:xfrm>
          <a:prstGeom prst="rect">
            <a:avLst/>
          </a:prstGeom>
          <a:noFill/>
          <a:ln>
            <a:noFill/>
          </a:ln>
        </p:spPr>
        <p:txBody>
          <a:bodyPr anchorCtr="0" anchor="t" bIns="45700" lIns="91425" spcFirstLastPara="1" rIns="91425" wrap="square" tIns="45700">
            <a:noAutofit/>
          </a:bodyPr>
          <a:lstStyle>
            <a:lvl1pPr indent="-361950" lvl="0" marL="457200" algn="l">
              <a:spcBef>
                <a:spcPts val="420"/>
              </a:spcBef>
              <a:spcAft>
                <a:spcPts val="0"/>
              </a:spcAft>
              <a:buClr>
                <a:schemeClr val="dk1"/>
              </a:buClr>
              <a:buSzPts val="2100"/>
              <a:buFont typeface="Tahoma"/>
              <a:buChar char="•"/>
              <a:defRPr sz="2100"/>
            </a:lvl1pPr>
            <a:lvl2pPr indent="-342900" lvl="1" marL="914400" algn="l">
              <a:spcBef>
                <a:spcPts val="360"/>
              </a:spcBef>
              <a:spcAft>
                <a:spcPts val="0"/>
              </a:spcAft>
              <a:buClr>
                <a:schemeClr val="dk1"/>
              </a:buClr>
              <a:buSzPts val="1800"/>
              <a:buFont typeface="Tahoma"/>
              <a:buChar char="–"/>
              <a:defRPr sz="1800"/>
            </a:lvl2pPr>
            <a:lvl3pPr indent="-323850" lvl="2" marL="1371600" algn="l">
              <a:spcBef>
                <a:spcPts val="300"/>
              </a:spcBef>
              <a:spcAft>
                <a:spcPts val="0"/>
              </a:spcAft>
              <a:buClr>
                <a:schemeClr val="dk1"/>
              </a:buClr>
              <a:buSzPts val="1500"/>
              <a:buFont typeface="Tahoma"/>
              <a:buChar char="•"/>
              <a:defRPr sz="1500"/>
            </a:lvl3pPr>
            <a:lvl4pPr indent="-314325" lvl="3" marL="1828800" algn="l">
              <a:spcBef>
                <a:spcPts val="270"/>
              </a:spcBef>
              <a:spcAft>
                <a:spcPts val="0"/>
              </a:spcAft>
              <a:buClr>
                <a:schemeClr val="dk1"/>
              </a:buClr>
              <a:buSzPts val="1350"/>
              <a:buFont typeface="Tahoma"/>
              <a:buChar char="–"/>
              <a:defRPr sz="1350"/>
            </a:lvl4pPr>
            <a:lvl5pPr indent="-314325" lvl="4" marL="2286000" algn="l">
              <a:spcBef>
                <a:spcPts val="270"/>
              </a:spcBef>
              <a:spcAft>
                <a:spcPts val="0"/>
              </a:spcAft>
              <a:buClr>
                <a:schemeClr val="dk1"/>
              </a:buClr>
              <a:buSzPts val="1350"/>
              <a:buFont typeface="Tahoma"/>
              <a:buChar char="»"/>
              <a:defRPr sz="1350"/>
            </a:lvl5pPr>
            <a:lvl6pPr indent="-314325" lvl="5" marL="2743200" algn="l">
              <a:spcBef>
                <a:spcPts val="270"/>
              </a:spcBef>
              <a:spcAft>
                <a:spcPts val="0"/>
              </a:spcAft>
              <a:buClr>
                <a:schemeClr val="dk1"/>
              </a:buClr>
              <a:buSzPts val="1350"/>
              <a:buFont typeface="Arial"/>
              <a:buChar char="»"/>
              <a:defRPr sz="1350"/>
            </a:lvl6pPr>
            <a:lvl7pPr indent="-314325" lvl="6" marL="3200400" algn="l">
              <a:spcBef>
                <a:spcPts val="270"/>
              </a:spcBef>
              <a:spcAft>
                <a:spcPts val="0"/>
              </a:spcAft>
              <a:buClr>
                <a:schemeClr val="dk1"/>
              </a:buClr>
              <a:buSzPts val="1350"/>
              <a:buFont typeface="Arial"/>
              <a:buChar char="»"/>
              <a:defRPr sz="1350"/>
            </a:lvl7pPr>
            <a:lvl8pPr indent="-314325" lvl="7" marL="3657600" algn="l">
              <a:spcBef>
                <a:spcPts val="270"/>
              </a:spcBef>
              <a:spcAft>
                <a:spcPts val="0"/>
              </a:spcAft>
              <a:buClr>
                <a:schemeClr val="dk1"/>
              </a:buClr>
              <a:buSzPts val="1350"/>
              <a:buFont typeface="Arial"/>
              <a:buChar char="»"/>
              <a:defRPr sz="1350"/>
            </a:lvl8pPr>
            <a:lvl9pPr indent="-314325" lvl="8" marL="4114800" algn="l">
              <a:spcBef>
                <a:spcPts val="270"/>
              </a:spcBef>
              <a:spcAft>
                <a:spcPts val="0"/>
              </a:spcAft>
              <a:buClr>
                <a:schemeClr val="dk1"/>
              </a:buClr>
              <a:buSzPts val="1350"/>
              <a:buFont typeface="Arial"/>
              <a:buChar char="»"/>
              <a:defRPr sz="1350"/>
            </a:lvl9pPr>
          </a:lstStyle>
          <a:p/>
        </p:txBody>
      </p:sp>
      <p:sp>
        <p:nvSpPr>
          <p:cNvPr id="50" name="Google Shape;50;p80"/>
          <p:cNvSpPr txBox="1"/>
          <p:nvPr>
            <p:ph idx="2" type="body"/>
          </p:nvPr>
        </p:nvSpPr>
        <p:spPr>
          <a:xfrm>
            <a:off x="4648200" y="1600204"/>
            <a:ext cx="4038600" cy="4525963"/>
          </a:xfrm>
          <a:prstGeom prst="rect">
            <a:avLst/>
          </a:prstGeom>
          <a:noFill/>
          <a:ln>
            <a:noFill/>
          </a:ln>
        </p:spPr>
        <p:txBody>
          <a:bodyPr anchorCtr="0" anchor="t" bIns="45700" lIns="91425" spcFirstLastPara="1" rIns="91425" wrap="square" tIns="45700">
            <a:noAutofit/>
          </a:bodyPr>
          <a:lstStyle>
            <a:lvl1pPr indent="-361950" lvl="0" marL="457200" algn="l">
              <a:spcBef>
                <a:spcPts val="420"/>
              </a:spcBef>
              <a:spcAft>
                <a:spcPts val="0"/>
              </a:spcAft>
              <a:buClr>
                <a:schemeClr val="dk1"/>
              </a:buClr>
              <a:buSzPts val="2100"/>
              <a:buFont typeface="Tahoma"/>
              <a:buChar char="•"/>
              <a:defRPr sz="2100"/>
            </a:lvl1pPr>
            <a:lvl2pPr indent="-342900" lvl="1" marL="914400" algn="l">
              <a:spcBef>
                <a:spcPts val="360"/>
              </a:spcBef>
              <a:spcAft>
                <a:spcPts val="0"/>
              </a:spcAft>
              <a:buClr>
                <a:schemeClr val="dk1"/>
              </a:buClr>
              <a:buSzPts val="1800"/>
              <a:buFont typeface="Tahoma"/>
              <a:buChar char="–"/>
              <a:defRPr sz="1800"/>
            </a:lvl2pPr>
            <a:lvl3pPr indent="-323850" lvl="2" marL="1371600" algn="l">
              <a:spcBef>
                <a:spcPts val="300"/>
              </a:spcBef>
              <a:spcAft>
                <a:spcPts val="0"/>
              </a:spcAft>
              <a:buClr>
                <a:schemeClr val="dk1"/>
              </a:buClr>
              <a:buSzPts val="1500"/>
              <a:buFont typeface="Tahoma"/>
              <a:buChar char="•"/>
              <a:defRPr sz="1500"/>
            </a:lvl3pPr>
            <a:lvl4pPr indent="-314325" lvl="3" marL="1828800" algn="l">
              <a:spcBef>
                <a:spcPts val="270"/>
              </a:spcBef>
              <a:spcAft>
                <a:spcPts val="0"/>
              </a:spcAft>
              <a:buClr>
                <a:schemeClr val="dk1"/>
              </a:buClr>
              <a:buSzPts val="1350"/>
              <a:buFont typeface="Tahoma"/>
              <a:buChar char="–"/>
              <a:defRPr sz="1350"/>
            </a:lvl4pPr>
            <a:lvl5pPr indent="-314325" lvl="4" marL="2286000" algn="l">
              <a:spcBef>
                <a:spcPts val="270"/>
              </a:spcBef>
              <a:spcAft>
                <a:spcPts val="0"/>
              </a:spcAft>
              <a:buClr>
                <a:schemeClr val="dk1"/>
              </a:buClr>
              <a:buSzPts val="1350"/>
              <a:buFont typeface="Tahoma"/>
              <a:buChar char="»"/>
              <a:defRPr sz="1350"/>
            </a:lvl5pPr>
            <a:lvl6pPr indent="-314325" lvl="5" marL="2743200" algn="l">
              <a:spcBef>
                <a:spcPts val="270"/>
              </a:spcBef>
              <a:spcAft>
                <a:spcPts val="0"/>
              </a:spcAft>
              <a:buClr>
                <a:schemeClr val="dk1"/>
              </a:buClr>
              <a:buSzPts val="1350"/>
              <a:buFont typeface="Arial"/>
              <a:buChar char="»"/>
              <a:defRPr sz="1350"/>
            </a:lvl6pPr>
            <a:lvl7pPr indent="-314325" lvl="6" marL="3200400" algn="l">
              <a:spcBef>
                <a:spcPts val="270"/>
              </a:spcBef>
              <a:spcAft>
                <a:spcPts val="0"/>
              </a:spcAft>
              <a:buClr>
                <a:schemeClr val="dk1"/>
              </a:buClr>
              <a:buSzPts val="1350"/>
              <a:buFont typeface="Arial"/>
              <a:buChar char="»"/>
              <a:defRPr sz="1350"/>
            </a:lvl7pPr>
            <a:lvl8pPr indent="-314325" lvl="7" marL="3657600" algn="l">
              <a:spcBef>
                <a:spcPts val="270"/>
              </a:spcBef>
              <a:spcAft>
                <a:spcPts val="0"/>
              </a:spcAft>
              <a:buClr>
                <a:schemeClr val="dk1"/>
              </a:buClr>
              <a:buSzPts val="1350"/>
              <a:buFont typeface="Arial"/>
              <a:buChar char="»"/>
              <a:defRPr sz="1350"/>
            </a:lvl8pPr>
            <a:lvl9pPr indent="-314325" lvl="8" marL="4114800" algn="l">
              <a:spcBef>
                <a:spcPts val="270"/>
              </a:spcBef>
              <a:spcAft>
                <a:spcPts val="0"/>
              </a:spcAft>
              <a:buClr>
                <a:schemeClr val="dk1"/>
              </a:buClr>
              <a:buSzPts val="1350"/>
              <a:buFont typeface="Arial"/>
              <a:buChar char="»"/>
              <a:defRPr sz="1350"/>
            </a:lvl9pPr>
          </a:lstStyle>
          <a:p/>
        </p:txBody>
      </p:sp>
      <p:sp>
        <p:nvSpPr>
          <p:cNvPr id="51" name="Google Shape;51;p8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SzPts val="1050"/>
              <a:buFont typeface="Arial"/>
              <a:buNone/>
              <a:defRPr sz="1050">
                <a:solidFill>
                  <a:schemeClr val="dk1"/>
                </a:solidFill>
                <a:latin typeface="Arial"/>
                <a:ea typeface="Arial"/>
                <a:cs typeface="Arial"/>
                <a:sym typeface="Arial"/>
              </a:defRPr>
            </a:lvl1pPr>
            <a:lvl2pPr indent="0" lvl="1" marL="0" algn="r">
              <a:spcBef>
                <a:spcPts val="0"/>
              </a:spcBef>
              <a:spcAft>
                <a:spcPts val="0"/>
              </a:spcAft>
              <a:buSzPts val="1050"/>
              <a:buFont typeface="Arial"/>
              <a:buNone/>
              <a:defRPr sz="1050">
                <a:solidFill>
                  <a:schemeClr val="dk1"/>
                </a:solidFill>
                <a:latin typeface="Arial"/>
                <a:ea typeface="Arial"/>
                <a:cs typeface="Arial"/>
                <a:sym typeface="Arial"/>
              </a:defRPr>
            </a:lvl2pPr>
            <a:lvl3pPr indent="0" lvl="2" marL="0" algn="r">
              <a:spcBef>
                <a:spcPts val="0"/>
              </a:spcBef>
              <a:spcAft>
                <a:spcPts val="0"/>
              </a:spcAft>
              <a:buSzPts val="1050"/>
              <a:buFont typeface="Arial"/>
              <a:buNone/>
              <a:defRPr sz="1050">
                <a:solidFill>
                  <a:schemeClr val="dk1"/>
                </a:solidFill>
                <a:latin typeface="Arial"/>
                <a:ea typeface="Arial"/>
                <a:cs typeface="Arial"/>
                <a:sym typeface="Arial"/>
              </a:defRPr>
            </a:lvl3pPr>
            <a:lvl4pPr indent="0" lvl="3" marL="0" algn="r">
              <a:spcBef>
                <a:spcPts val="0"/>
              </a:spcBef>
              <a:spcAft>
                <a:spcPts val="0"/>
              </a:spcAft>
              <a:buSzPts val="1050"/>
              <a:buFont typeface="Arial"/>
              <a:buNone/>
              <a:defRPr sz="1050">
                <a:solidFill>
                  <a:schemeClr val="dk1"/>
                </a:solidFill>
                <a:latin typeface="Arial"/>
                <a:ea typeface="Arial"/>
                <a:cs typeface="Arial"/>
                <a:sym typeface="Arial"/>
              </a:defRPr>
            </a:lvl4pPr>
            <a:lvl5pPr indent="0" lvl="4" marL="0" algn="r">
              <a:spcBef>
                <a:spcPts val="0"/>
              </a:spcBef>
              <a:spcAft>
                <a:spcPts val="0"/>
              </a:spcAft>
              <a:buSzPts val="1050"/>
              <a:buFont typeface="Arial"/>
              <a:buNone/>
              <a:defRPr sz="1050">
                <a:solidFill>
                  <a:schemeClr val="dk1"/>
                </a:solidFill>
                <a:latin typeface="Arial"/>
                <a:ea typeface="Arial"/>
                <a:cs typeface="Arial"/>
                <a:sym typeface="Arial"/>
              </a:defRPr>
            </a:lvl5pPr>
            <a:lvl6pPr indent="0" lvl="5" marL="0" algn="r">
              <a:spcBef>
                <a:spcPts val="0"/>
              </a:spcBef>
              <a:spcAft>
                <a:spcPts val="0"/>
              </a:spcAft>
              <a:buSzPts val="1050"/>
              <a:buFont typeface="Arial"/>
              <a:buNone/>
              <a:defRPr sz="1050">
                <a:solidFill>
                  <a:schemeClr val="dk1"/>
                </a:solidFill>
                <a:latin typeface="Arial"/>
                <a:ea typeface="Arial"/>
                <a:cs typeface="Arial"/>
                <a:sym typeface="Arial"/>
              </a:defRPr>
            </a:lvl6pPr>
            <a:lvl7pPr indent="0" lvl="6" marL="0" algn="r">
              <a:spcBef>
                <a:spcPts val="0"/>
              </a:spcBef>
              <a:spcAft>
                <a:spcPts val="0"/>
              </a:spcAft>
              <a:buSzPts val="1050"/>
              <a:buFont typeface="Arial"/>
              <a:buNone/>
              <a:defRPr sz="1050">
                <a:solidFill>
                  <a:schemeClr val="dk1"/>
                </a:solidFill>
                <a:latin typeface="Arial"/>
                <a:ea typeface="Arial"/>
                <a:cs typeface="Arial"/>
                <a:sym typeface="Arial"/>
              </a:defRPr>
            </a:lvl7pPr>
            <a:lvl8pPr indent="0" lvl="7" marL="0" algn="r">
              <a:spcBef>
                <a:spcPts val="0"/>
              </a:spcBef>
              <a:spcAft>
                <a:spcPts val="0"/>
              </a:spcAft>
              <a:buSzPts val="1050"/>
              <a:buFont typeface="Arial"/>
              <a:buNone/>
              <a:defRPr sz="1050">
                <a:solidFill>
                  <a:schemeClr val="dk1"/>
                </a:solidFill>
                <a:latin typeface="Arial"/>
                <a:ea typeface="Arial"/>
                <a:cs typeface="Arial"/>
                <a:sym typeface="Arial"/>
              </a:defRPr>
            </a:lvl8pPr>
            <a:lvl9pPr indent="0" lvl="8" marL="0" algn="r">
              <a:spcBef>
                <a:spcPts val="0"/>
              </a:spcBef>
              <a:spcAft>
                <a:spcPts val="0"/>
              </a:spcAft>
              <a:buSzPts val="1050"/>
              <a:buFont typeface="Arial"/>
              <a:buNone/>
              <a:defRPr sz="105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A black background with purple letters&#10;&#10;Description automatically generated" id="54" name="Google Shape;54;p80"/>
          <p:cNvPicPr preferRelativeResize="0"/>
          <p:nvPr/>
        </p:nvPicPr>
        <p:blipFill rotWithShape="1">
          <a:blip r:embed="rId2">
            <a:alphaModFix/>
          </a:blip>
          <a:srcRect b="0" l="0" r="0" t="0"/>
          <a:stretch/>
        </p:blipFill>
        <p:spPr>
          <a:xfrm>
            <a:off x="0" y="6328918"/>
            <a:ext cx="1396448" cy="78511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 name="Shape 55"/>
        <p:cNvGrpSpPr/>
        <p:nvPr/>
      </p:nvGrpSpPr>
      <p:grpSpPr>
        <a:xfrm>
          <a:off x="0" y="0"/>
          <a:ext cx="0" cy="0"/>
          <a:chOff x="0" y="0"/>
          <a:chExt cx="0" cy="0"/>
        </a:xfrm>
      </p:grpSpPr>
      <p:sp>
        <p:nvSpPr>
          <p:cNvPr id="56" name="Google Shape;56;p81"/>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 name="Google Shape;57;p8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360"/>
              </a:spcBef>
              <a:spcAft>
                <a:spcPts val="0"/>
              </a:spcAft>
              <a:buClr>
                <a:schemeClr val="dk1"/>
              </a:buClr>
              <a:buSzPts val="1800"/>
              <a:buFont typeface="Tahoma"/>
              <a:buNone/>
              <a:defRPr b="1" sz="1800"/>
            </a:lvl1pPr>
            <a:lvl2pPr indent="-228600" lvl="1" marL="914400" algn="l">
              <a:spcBef>
                <a:spcPts val="300"/>
              </a:spcBef>
              <a:spcAft>
                <a:spcPts val="0"/>
              </a:spcAft>
              <a:buClr>
                <a:schemeClr val="dk1"/>
              </a:buClr>
              <a:buSzPts val="1500"/>
              <a:buFont typeface="Tahoma"/>
              <a:buNone/>
              <a:defRPr b="1" sz="1500"/>
            </a:lvl2pPr>
            <a:lvl3pPr indent="-228600" lvl="2" marL="1371600" algn="l">
              <a:spcBef>
                <a:spcPts val="270"/>
              </a:spcBef>
              <a:spcAft>
                <a:spcPts val="0"/>
              </a:spcAft>
              <a:buClr>
                <a:schemeClr val="dk1"/>
              </a:buClr>
              <a:buSzPts val="1350"/>
              <a:buFont typeface="Tahoma"/>
              <a:buNone/>
              <a:defRPr b="1" sz="1350"/>
            </a:lvl3pPr>
            <a:lvl4pPr indent="-228600" lvl="3" marL="1828800" algn="l">
              <a:spcBef>
                <a:spcPts val="240"/>
              </a:spcBef>
              <a:spcAft>
                <a:spcPts val="0"/>
              </a:spcAft>
              <a:buClr>
                <a:schemeClr val="dk1"/>
              </a:buClr>
              <a:buSzPts val="1200"/>
              <a:buFont typeface="Tahoma"/>
              <a:buNone/>
              <a:defRPr b="1" sz="1200"/>
            </a:lvl4pPr>
            <a:lvl5pPr indent="-228600" lvl="4" marL="2286000" algn="l">
              <a:spcBef>
                <a:spcPts val="240"/>
              </a:spcBef>
              <a:spcAft>
                <a:spcPts val="0"/>
              </a:spcAft>
              <a:buClr>
                <a:schemeClr val="dk1"/>
              </a:buClr>
              <a:buSzPts val="1200"/>
              <a:buFont typeface="Tahoma"/>
              <a:buNone/>
              <a:defRPr b="1" sz="1200"/>
            </a:lvl5pPr>
            <a:lvl6pPr indent="-228600" lvl="5" marL="2743200" algn="l">
              <a:spcBef>
                <a:spcPts val="240"/>
              </a:spcBef>
              <a:spcAft>
                <a:spcPts val="0"/>
              </a:spcAft>
              <a:buClr>
                <a:schemeClr val="dk1"/>
              </a:buClr>
              <a:buSzPts val="1200"/>
              <a:buFont typeface="Arial"/>
              <a:buNone/>
              <a:defRPr b="1" sz="1200"/>
            </a:lvl6pPr>
            <a:lvl7pPr indent="-228600" lvl="6" marL="3200400" algn="l">
              <a:spcBef>
                <a:spcPts val="240"/>
              </a:spcBef>
              <a:spcAft>
                <a:spcPts val="0"/>
              </a:spcAft>
              <a:buClr>
                <a:schemeClr val="dk1"/>
              </a:buClr>
              <a:buSzPts val="1200"/>
              <a:buFont typeface="Arial"/>
              <a:buNone/>
              <a:defRPr b="1" sz="1200"/>
            </a:lvl7pPr>
            <a:lvl8pPr indent="-228600" lvl="7" marL="3657600" algn="l">
              <a:spcBef>
                <a:spcPts val="240"/>
              </a:spcBef>
              <a:spcAft>
                <a:spcPts val="0"/>
              </a:spcAft>
              <a:buClr>
                <a:schemeClr val="dk1"/>
              </a:buClr>
              <a:buSzPts val="1200"/>
              <a:buFont typeface="Arial"/>
              <a:buNone/>
              <a:defRPr b="1" sz="1200"/>
            </a:lvl8pPr>
            <a:lvl9pPr indent="-228600" lvl="8" marL="4114800" algn="l">
              <a:spcBef>
                <a:spcPts val="240"/>
              </a:spcBef>
              <a:spcAft>
                <a:spcPts val="0"/>
              </a:spcAft>
              <a:buClr>
                <a:schemeClr val="dk1"/>
              </a:buClr>
              <a:buSzPts val="1200"/>
              <a:buFont typeface="Arial"/>
              <a:buNone/>
              <a:defRPr b="1" sz="1200"/>
            </a:lvl9pPr>
          </a:lstStyle>
          <a:p/>
        </p:txBody>
      </p:sp>
      <p:sp>
        <p:nvSpPr>
          <p:cNvPr id="58" name="Google Shape;58;p8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Font typeface="Tahoma"/>
              <a:buChar char="•"/>
              <a:defRPr sz="1800"/>
            </a:lvl1pPr>
            <a:lvl2pPr indent="-323850" lvl="1" marL="914400" algn="l">
              <a:spcBef>
                <a:spcPts val="300"/>
              </a:spcBef>
              <a:spcAft>
                <a:spcPts val="0"/>
              </a:spcAft>
              <a:buClr>
                <a:schemeClr val="dk1"/>
              </a:buClr>
              <a:buSzPts val="1500"/>
              <a:buFont typeface="Tahoma"/>
              <a:buChar char="–"/>
              <a:defRPr sz="1500"/>
            </a:lvl2pPr>
            <a:lvl3pPr indent="-314325" lvl="2" marL="1371600" algn="l">
              <a:spcBef>
                <a:spcPts val="270"/>
              </a:spcBef>
              <a:spcAft>
                <a:spcPts val="0"/>
              </a:spcAft>
              <a:buClr>
                <a:schemeClr val="dk1"/>
              </a:buClr>
              <a:buSzPts val="1350"/>
              <a:buFont typeface="Tahoma"/>
              <a:buChar char="•"/>
              <a:defRPr sz="1350"/>
            </a:lvl3pPr>
            <a:lvl4pPr indent="-304800" lvl="3" marL="1828800" algn="l">
              <a:spcBef>
                <a:spcPts val="240"/>
              </a:spcBef>
              <a:spcAft>
                <a:spcPts val="0"/>
              </a:spcAft>
              <a:buClr>
                <a:schemeClr val="dk1"/>
              </a:buClr>
              <a:buSzPts val="1200"/>
              <a:buFont typeface="Tahoma"/>
              <a:buChar char="–"/>
              <a:defRPr sz="1200"/>
            </a:lvl4pPr>
            <a:lvl5pPr indent="-304800" lvl="4" marL="2286000" algn="l">
              <a:spcBef>
                <a:spcPts val="240"/>
              </a:spcBef>
              <a:spcAft>
                <a:spcPts val="0"/>
              </a:spcAft>
              <a:buClr>
                <a:schemeClr val="dk1"/>
              </a:buClr>
              <a:buSzPts val="1200"/>
              <a:buFont typeface="Tahoma"/>
              <a:buChar char="»"/>
              <a:defRPr sz="1200"/>
            </a:lvl5pPr>
            <a:lvl6pPr indent="-304800" lvl="5" marL="2743200" algn="l">
              <a:spcBef>
                <a:spcPts val="240"/>
              </a:spcBef>
              <a:spcAft>
                <a:spcPts val="0"/>
              </a:spcAft>
              <a:buClr>
                <a:schemeClr val="dk1"/>
              </a:buClr>
              <a:buSzPts val="1200"/>
              <a:buFont typeface="Arial"/>
              <a:buChar char="»"/>
              <a:defRPr sz="1200"/>
            </a:lvl6pPr>
            <a:lvl7pPr indent="-304800" lvl="6" marL="3200400" algn="l">
              <a:spcBef>
                <a:spcPts val="240"/>
              </a:spcBef>
              <a:spcAft>
                <a:spcPts val="0"/>
              </a:spcAft>
              <a:buClr>
                <a:schemeClr val="dk1"/>
              </a:buClr>
              <a:buSzPts val="1200"/>
              <a:buFont typeface="Arial"/>
              <a:buChar char="»"/>
              <a:defRPr sz="1200"/>
            </a:lvl7pPr>
            <a:lvl8pPr indent="-304800" lvl="7" marL="3657600" algn="l">
              <a:spcBef>
                <a:spcPts val="240"/>
              </a:spcBef>
              <a:spcAft>
                <a:spcPts val="0"/>
              </a:spcAft>
              <a:buClr>
                <a:schemeClr val="dk1"/>
              </a:buClr>
              <a:buSzPts val="1200"/>
              <a:buFont typeface="Arial"/>
              <a:buChar char="»"/>
              <a:defRPr sz="1200"/>
            </a:lvl8pPr>
            <a:lvl9pPr indent="-304800" lvl="8" marL="4114800" algn="l">
              <a:spcBef>
                <a:spcPts val="240"/>
              </a:spcBef>
              <a:spcAft>
                <a:spcPts val="0"/>
              </a:spcAft>
              <a:buClr>
                <a:schemeClr val="dk1"/>
              </a:buClr>
              <a:buSzPts val="1200"/>
              <a:buFont typeface="Arial"/>
              <a:buChar char="»"/>
              <a:defRPr sz="1200"/>
            </a:lvl9pPr>
          </a:lstStyle>
          <a:p/>
        </p:txBody>
      </p:sp>
      <p:sp>
        <p:nvSpPr>
          <p:cNvPr id="59" name="Google Shape;59;p81"/>
          <p:cNvSpPr txBox="1"/>
          <p:nvPr>
            <p:ph idx="3" type="body"/>
          </p:nvPr>
        </p:nvSpPr>
        <p:spPr>
          <a:xfrm>
            <a:off x="4645027"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360"/>
              </a:spcBef>
              <a:spcAft>
                <a:spcPts val="0"/>
              </a:spcAft>
              <a:buClr>
                <a:schemeClr val="dk1"/>
              </a:buClr>
              <a:buSzPts val="1800"/>
              <a:buFont typeface="Tahoma"/>
              <a:buNone/>
              <a:defRPr b="1" sz="1800"/>
            </a:lvl1pPr>
            <a:lvl2pPr indent="-228600" lvl="1" marL="914400" algn="l">
              <a:spcBef>
                <a:spcPts val="300"/>
              </a:spcBef>
              <a:spcAft>
                <a:spcPts val="0"/>
              </a:spcAft>
              <a:buClr>
                <a:schemeClr val="dk1"/>
              </a:buClr>
              <a:buSzPts val="1500"/>
              <a:buFont typeface="Tahoma"/>
              <a:buNone/>
              <a:defRPr b="1" sz="1500"/>
            </a:lvl2pPr>
            <a:lvl3pPr indent="-228600" lvl="2" marL="1371600" algn="l">
              <a:spcBef>
                <a:spcPts val="270"/>
              </a:spcBef>
              <a:spcAft>
                <a:spcPts val="0"/>
              </a:spcAft>
              <a:buClr>
                <a:schemeClr val="dk1"/>
              </a:buClr>
              <a:buSzPts val="1350"/>
              <a:buFont typeface="Tahoma"/>
              <a:buNone/>
              <a:defRPr b="1" sz="1350"/>
            </a:lvl3pPr>
            <a:lvl4pPr indent="-228600" lvl="3" marL="1828800" algn="l">
              <a:spcBef>
                <a:spcPts val="240"/>
              </a:spcBef>
              <a:spcAft>
                <a:spcPts val="0"/>
              </a:spcAft>
              <a:buClr>
                <a:schemeClr val="dk1"/>
              </a:buClr>
              <a:buSzPts val="1200"/>
              <a:buFont typeface="Tahoma"/>
              <a:buNone/>
              <a:defRPr b="1" sz="1200"/>
            </a:lvl4pPr>
            <a:lvl5pPr indent="-228600" lvl="4" marL="2286000" algn="l">
              <a:spcBef>
                <a:spcPts val="240"/>
              </a:spcBef>
              <a:spcAft>
                <a:spcPts val="0"/>
              </a:spcAft>
              <a:buClr>
                <a:schemeClr val="dk1"/>
              </a:buClr>
              <a:buSzPts val="1200"/>
              <a:buFont typeface="Tahoma"/>
              <a:buNone/>
              <a:defRPr b="1" sz="1200"/>
            </a:lvl5pPr>
            <a:lvl6pPr indent="-228600" lvl="5" marL="2743200" algn="l">
              <a:spcBef>
                <a:spcPts val="240"/>
              </a:spcBef>
              <a:spcAft>
                <a:spcPts val="0"/>
              </a:spcAft>
              <a:buClr>
                <a:schemeClr val="dk1"/>
              </a:buClr>
              <a:buSzPts val="1200"/>
              <a:buFont typeface="Arial"/>
              <a:buNone/>
              <a:defRPr b="1" sz="1200"/>
            </a:lvl6pPr>
            <a:lvl7pPr indent="-228600" lvl="6" marL="3200400" algn="l">
              <a:spcBef>
                <a:spcPts val="240"/>
              </a:spcBef>
              <a:spcAft>
                <a:spcPts val="0"/>
              </a:spcAft>
              <a:buClr>
                <a:schemeClr val="dk1"/>
              </a:buClr>
              <a:buSzPts val="1200"/>
              <a:buFont typeface="Arial"/>
              <a:buNone/>
              <a:defRPr b="1" sz="1200"/>
            </a:lvl7pPr>
            <a:lvl8pPr indent="-228600" lvl="7" marL="3657600" algn="l">
              <a:spcBef>
                <a:spcPts val="240"/>
              </a:spcBef>
              <a:spcAft>
                <a:spcPts val="0"/>
              </a:spcAft>
              <a:buClr>
                <a:schemeClr val="dk1"/>
              </a:buClr>
              <a:buSzPts val="1200"/>
              <a:buFont typeface="Arial"/>
              <a:buNone/>
              <a:defRPr b="1" sz="1200"/>
            </a:lvl8pPr>
            <a:lvl9pPr indent="-228600" lvl="8" marL="4114800" algn="l">
              <a:spcBef>
                <a:spcPts val="240"/>
              </a:spcBef>
              <a:spcAft>
                <a:spcPts val="0"/>
              </a:spcAft>
              <a:buClr>
                <a:schemeClr val="dk1"/>
              </a:buClr>
              <a:buSzPts val="1200"/>
              <a:buFont typeface="Arial"/>
              <a:buNone/>
              <a:defRPr b="1" sz="1200"/>
            </a:lvl9pPr>
          </a:lstStyle>
          <a:p/>
        </p:txBody>
      </p:sp>
      <p:sp>
        <p:nvSpPr>
          <p:cNvPr id="60" name="Google Shape;60;p81"/>
          <p:cNvSpPr txBox="1"/>
          <p:nvPr>
            <p:ph idx="4" type="body"/>
          </p:nvPr>
        </p:nvSpPr>
        <p:spPr>
          <a:xfrm>
            <a:off x="4645027"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Font typeface="Tahoma"/>
              <a:buChar char="•"/>
              <a:defRPr sz="1800"/>
            </a:lvl1pPr>
            <a:lvl2pPr indent="-323850" lvl="1" marL="914400" algn="l">
              <a:spcBef>
                <a:spcPts val="300"/>
              </a:spcBef>
              <a:spcAft>
                <a:spcPts val="0"/>
              </a:spcAft>
              <a:buClr>
                <a:schemeClr val="dk1"/>
              </a:buClr>
              <a:buSzPts val="1500"/>
              <a:buFont typeface="Tahoma"/>
              <a:buChar char="–"/>
              <a:defRPr sz="1500"/>
            </a:lvl2pPr>
            <a:lvl3pPr indent="-314325" lvl="2" marL="1371600" algn="l">
              <a:spcBef>
                <a:spcPts val="270"/>
              </a:spcBef>
              <a:spcAft>
                <a:spcPts val="0"/>
              </a:spcAft>
              <a:buClr>
                <a:schemeClr val="dk1"/>
              </a:buClr>
              <a:buSzPts val="1350"/>
              <a:buFont typeface="Tahoma"/>
              <a:buChar char="•"/>
              <a:defRPr sz="1350"/>
            </a:lvl3pPr>
            <a:lvl4pPr indent="-304800" lvl="3" marL="1828800" algn="l">
              <a:spcBef>
                <a:spcPts val="240"/>
              </a:spcBef>
              <a:spcAft>
                <a:spcPts val="0"/>
              </a:spcAft>
              <a:buClr>
                <a:schemeClr val="dk1"/>
              </a:buClr>
              <a:buSzPts val="1200"/>
              <a:buFont typeface="Tahoma"/>
              <a:buChar char="–"/>
              <a:defRPr sz="1200"/>
            </a:lvl4pPr>
            <a:lvl5pPr indent="-304800" lvl="4" marL="2286000" algn="l">
              <a:spcBef>
                <a:spcPts val="240"/>
              </a:spcBef>
              <a:spcAft>
                <a:spcPts val="0"/>
              </a:spcAft>
              <a:buClr>
                <a:schemeClr val="dk1"/>
              </a:buClr>
              <a:buSzPts val="1200"/>
              <a:buFont typeface="Tahoma"/>
              <a:buChar char="»"/>
              <a:defRPr sz="1200"/>
            </a:lvl5pPr>
            <a:lvl6pPr indent="-304800" lvl="5" marL="2743200" algn="l">
              <a:spcBef>
                <a:spcPts val="240"/>
              </a:spcBef>
              <a:spcAft>
                <a:spcPts val="0"/>
              </a:spcAft>
              <a:buClr>
                <a:schemeClr val="dk1"/>
              </a:buClr>
              <a:buSzPts val="1200"/>
              <a:buFont typeface="Arial"/>
              <a:buChar char="»"/>
              <a:defRPr sz="1200"/>
            </a:lvl6pPr>
            <a:lvl7pPr indent="-304800" lvl="6" marL="3200400" algn="l">
              <a:spcBef>
                <a:spcPts val="240"/>
              </a:spcBef>
              <a:spcAft>
                <a:spcPts val="0"/>
              </a:spcAft>
              <a:buClr>
                <a:schemeClr val="dk1"/>
              </a:buClr>
              <a:buSzPts val="1200"/>
              <a:buFont typeface="Arial"/>
              <a:buChar char="»"/>
              <a:defRPr sz="1200"/>
            </a:lvl7pPr>
            <a:lvl8pPr indent="-304800" lvl="7" marL="3657600" algn="l">
              <a:spcBef>
                <a:spcPts val="240"/>
              </a:spcBef>
              <a:spcAft>
                <a:spcPts val="0"/>
              </a:spcAft>
              <a:buClr>
                <a:schemeClr val="dk1"/>
              </a:buClr>
              <a:buSzPts val="1200"/>
              <a:buFont typeface="Arial"/>
              <a:buChar char="»"/>
              <a:defRPr sz="1200"/>
            </a:lvl8pPr>
            <a:lvl9pPr indent="-304800" lvl="8" marL="4114800" algn="l">
              <a:spcBef>
                <a:spcPts val="240"/>
              </a:spcBef>
              <a:spcAft>
                <a:spcPts val="0"/>
              </a:spcAft>
              <a:buClr>
                <a:schemeClr val="dk1"/>
              </a:buClr>
              <a:buSzPts val="1200"/>
              <a:buFont typeface="Arial"/>
              <a:buChar char="»"/>
              <a:defRPr sz="1200"/>
            </a:lvl9pPr>
          </a:lstStyle>
          <a:p/>
        </p:txBody>
      </p:sp>
      <p:sp>
        <p:nvSpPr>
          <p:cNvPr id="61" name="Google Shape;61;p8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SzPts val="1050"/>
              <a:buFont typeface="Arial"/>
              <a:buNone/>
              <a:defRPr sz="1050">
                <a:solidFill>
                  <a:schemeClr val="dk1"/>
                </a:solidFill>
                <a:latin typeface="Arial"/>
                <a:ea typeface="Arial"/>
                <a:cs typeface="Arial"/>
                <a:sym typeface="Arial"/>
              </a:defRPr>
            </a:lvl1pPr>
            <a:lvl2pPr indent="0" lvl="1" marL="0" algn="r">
              <a:spcBef>
                <a:spcPts val="0"/>
              </a:spcBef>
              <a:spcAft>
                <a:spcPts val="0"/>
              </a:spcAft>
              <a:buSzPts val="1050"/>
              <a:buFont typeface="Arial"/>
              <a:buNone/>
              <a:defRPr sz="1050">
                <a:solidFill>
                  <a:schemeClr val="dk1"/>
                </a:solidFill>
                <a:latin typeface="Arial"/>
                <a:ea typeface="Arial"/>
                <a:cs typeface="Arial"/>
                <a:sym typeface="Arial"/>
              </a:defRPr>
            </a:lvl2pPr>
            <a:lvl3pPr indent="0" lvl="2" marL="0" algn="r">
              <a:spcBef>
                <a:spcPts val="0"/>
              </a:spcBef>
              <a:spcAft>
                <a:spcPts val="0"/>
              </a:spcAft>
              <a:buSzPts val="1050"/>
              <a:buFont typeface="Arial"/>
              <a:buNone/>
              <a:defRPr sz="1050">
                <a:solidFill>
                  <a:schemeClr val="dk1"/>
                </a:solidFill>
                <a:latin typeface="Arial"/>
                <a:ea typeface="Arial"/>
                <a:cs typeface="Arial"/>
                <a:sym typeface="Arial"/>
              </a:defRPr>
            </a:lvl3pPr>
            <a:lvl4pPr indent="0" lvl="3" marL="0" algn="r">
              <a:spcBef>
                <a:spcPts val="0"/>
              </a:spcBef>
              <a:spcAft>
                <a:spcPts val="0"/>
              </a:spcAft>
              <a:buSzPts val="1050"/>
              <a:buFont typeface="Arial"/>
              <a:buNone/>
              <a:defRPr sz="1050">
                <a:solidFill>
                  <a:schemeClr val="dk1"/>
                </a:solidFill>
                <a:latin typeface="Arial"/>
                <a:ea typeface="Arial"/>
                <a:cs typeface="Arial"/>
                <a:sym typeface="Arial"/>
              </a:defRPr>
            </a:lvl4pPr>
            <a:lvl5pPr indent="0" lvl="4" marL="0" algn="r">
              <a:spcBef>
                <a:spcPts val="0"/>
              </a:spcBef>
              <a:spcAft>
                <a:spcPts val="0"/>
              </a:spcAft>
              <a:buSzPts val="1050"/>
              <a:buFont typeface="Arial"/>
              <a:buNone/>
              <a:defRPr sz="1050">
                <a:solidFill>
                  <a:schemeClr val="dk1"/>
                </a:solidFill>
                <a:latin typeface="Arial"/>
                <a:ea typeface="Arial"/>
                <a:cs typeface="Arial"/>
                <a:sym typeface="Arial"/>
              </a:defRPr>
            </a:lvl5pPr>
            <a:lvl6pPr indent="0" lvl="5" marL="0" algn="r">
              <a:spcBef>
                <a:spcPts val="0"/>
              </a:spcBef>
              <a:spcAft>
                <a:spcPts val="0"/>
              </a:spcAft>
              <a:buSzPts val="1050"/>
              <a:buFont typeface="Arial"/>
              <a:buNone/>
              <a:defRPr sz="1050">
                <a:solidFill>
                  <a:schemeClr val="dk1"/>
                </a:solidFill>
                <a:latin typeface="Arial"/>
                <a:ea typeface="Arial"/>
                <a:cs typeface="Arial"/>
                <a:sym typeface="Arial"/>
              </a:defRPr>
            </a:lvl6pPr>
            <a:lvl7pPr indent="0" lvl="6" marL="0" algn="r">
              <a:spcBef>
                <a:spcPts val="0"/>
              </a:spcBef>
              <a:spcAft>
                <a:spcPts val="0"/>
              </a:spcAft>
              <a:buSzPts val="1050"/>
              <a:buFont typeface="Arial"/>
              <a:buNone/>
              <a:defRPr sz="1050">
                <a:solidFill>
                  <a:schemeClr val="dk1"/>
                </a:solidFill>
                <a:latin typeface="Arial"/>
                <a:ea typeface="Arial"/>
                <a:cs typeface="Arial"/>
                <a:sym typeface="Arial"/>
              </a:defRPr>
            </a:lvl7pPr>
            <a:lvl8pPr indent="0" lvl="7" marL="0" algn="r">
              <a:spcBef>
                <a:spcPts val="0"/>
              </a:spcBef>
              <a:spcAft>
                <a:spcPts val="0"/>
              </a:spcAft>
              <a:buSzPts val="1050"/>
              <a:buFont typeface="Arial"/>
              <a:buNone/>
              <a:defRPr sz="1050">
                <a:solidFill>
                  <a:schemeClr val="dk1"/>
                </a:solidFill>
                <a:latin typeface="Arial"/>
                <a:ea typeface="Arial"/>
                <a:cs typeface="Arial"/>
                <a:sym typeface="Arial"/>
              </a:defRPr>
            </a:lvl8pPr>
            <a:lvl9pPr indent="0" lvl="8" marL="0" algn="r">
              <a:spcBef>
                <a:spcPts val="0"/>
              </a:spcBef>
              <a:spcAft>
                <a:spcPts val="0"/>
              </a:spcAft>
              <a:buSzPts val="1050"/>
              <a:buFont typeface="Arial"/>
              <a:buNone/>
              <a:defRPr sz="105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82"/>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 name="Google Shape;66;p8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050"/>
              <a:buFont typeface="Arial"/>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SzPts val="1050"/>
              <a:buFont typeface="Arial"/>
              <a:buNone/>
              <a:defRPr sz="1050">
                <a:solidFill>
                  <a:schemeClr val="dk1"/>
                </a:solidFill>
                <a:latin typeface="Arial"/>
                <a:ea typeface="Arial"/>
                <a:cs typeface="Arial"/>
                <a:sym typeface="Arial"/>
              </a:defRPr>
            </a:lvl1pPr>
            <a:lvl2pPr indent="0" lvl="1" marL="0" algn="r">
              <a:spcBef>
                <a:spcPts val="0"/>
              </a:spcBef>
              <a:spcAft>
                <a:spcPts val="0"/>
              </a:spcAft>
              <a:buSzPts val="1050"/>
              <a:buFont typeface="Arial"/>
              <a:buNone/>
              <a:defRPr sz="1050">
                <a:solidFill>
                  <a:schemeClr val="dk1"/>
                </a:solidFill>
                <a:latin typeface="Arial"/>
                <a:ea typeface="Arial"/>
                <a:cs typeface="Arial"/>
                <a:sym typeface="Arial"/>
              </a:defRPr>
            </a:lvl2pPr>
            <a:lvl3pPr indent="0" lvl="2" marL="0" algn="r">
              <a:spcBef>
                <a:spcPts val="0"/>
              </a:spcBef>
              <a:spcAft>
                <a:spcPts val="0"/>
              </a:spcAft>
              <a:buSzPts val="1050"/>
              <a:buFont typeface="Arial"/>
              <a:buNone/>
              <a:defRPr sz="1050">
                <a:solidFill>
                  <a:schemeClr val="dk1"/>
                </a:solidFill>
                <a:latin typeface="Arial"/>
                <a:ea typeface="Arial"/>
                <a:cs typeface="Arial"/>
                <a:sym typeface="Arial"/>
              </a:defRPr>
            </a:lvl3pPr>
            <a:lvl4pPr indent="0" lvl="3" marL="0" algn="r">
              <a:spcBef>
                <a:spcPts val="0"/>
              </a:spcBef>
              <a:spcAft>
                <a:spcPts val="0"/>
              </a:spcAft>
              <a:buSzPts val="1050"/>
              <a:buFont typeface="Arial"/>
              <a:buNone/>
              <a:defRPr sz="1050">
                <a:solidFill>
                  <a:schemeClr val="dk1"/>
                </a:solidFill>
                <a:latin typeface="Arial"/>
                <a:ea typeface="Arial"/>
                <a:cs typeface="Arial"/>
                <a:sym typeface="Arial"/>
              </a:defRPr>
            </a:lvl4pPr>
            <a:lvl5pPr indent="0" lvl="4" marL="0" algn="r">
              <a:spcBef>
                <a:spcPts val="0"/>
              </a:spcBef>
              <a:spcAft>
                <a:spcPts val="0"/>
              </a:spcAft>
              <a:buSzPts val="1050"/>
              <a:buFont typeface="Arial"/>
              <a:buNone/>
              <a:defRPr sz="1050">
                <a:solidFill>
                  <a:schemeClr val="dk1"/>
                </a:solidFill>
                <a:latin typeface="Arial"/>
                <a:ea typeface="Arial"/>
                <a:cs typeface="Arial"/>
                <a:sym typeface="Arial"/>
              </a:defRPr>
            </a:lvl5pPr>
            <a:lvl6pPr indent="0" lvl="5" marL="0" algn="r">
              <a:spcBef>
                <a:spcPts val="0"/>
              </a:spcBef>
              <a:spcAft>
                <a:spcPts val="0"/>
              </a:spcAft>
              <a:buSzPts val="1050"/>
              <a:buFont typeface="Arial"/>
              <a:buNone/>
              <a:defRPr sz="1050">
                <a:solidFill>
                  <a:schemeClr val="dk1"/>
                </a:solidFill>
                <a:latin typeface="Arial"/>
                <a:ea typeface="Arial"/>
                <a:cs typeface="Arial"/>
                <a:sym typeface="Arial"/>
              </a:defRPr>
            </a:lvl6pPr>
            <a:lvl7pPr indent="0" lvl="6" marL="0" algn="r">
              <a:spcBef>
                <a:spcPts val="0"/>
              </a:spcBef>
              <a:spcAft>
                <a:spcPts val="0"/>
              </a:spcAft>
              <a:buSzPts val="1050"/>
              <a:buFont typeface="Arial"/>
              <a:buNone/>
              <a:defRPr sz="1050">
                <a:solidFill>
                  <a:schemeClr val="dk1"/>
                </a:solidFill>
                <a:latin typeface="Arial"/>
                <a:ea typeface="Arial"/>
                <a:cs typeface="Arial"/>
                <a:sym typeface="Arial"/>
              </a:defRPr>
            </a:lvl7pPr>
            <a:lvl8pPr indent="0" lvl="7" marL="0" algn="r">
              <a:spcBef>
                <a:spcPts val="0"/>
              </a:spcBef>
              <a:spcAft>
                <a:spcPts val="0"/>
              </a:spcAft>
              <a:buSzPts val="1050"/>
              <a:buFont typeface="Arial"/>
              <a:buNone/>
              <a:defRPr sz="1050">
                <a:solidFill>
                  <a:schemeClr val="dk1"/>
                </a:solidFill>
                <a:latin typeface="Arial"/>
                <a:ea typeface="Arial"/>
                <a:cs typeface="Arial"/>
                <a:sym typeface="Arial"/>
              </a:defRPr>
            </a:lvl8pPr>
            <a:lvl9pPr indent="0" lvl="8" marL="0" algn="r">
              <a:spcBef>
                <a:spcPts val="0"/>
              </a:spcBef>
              <a:spcAft>
                <a:spcPts val="0"/>
              </a:spcAft>
              <a:buSzPts val="1050"/>
              <a:buFont typeface="Arial"/>
              <a:buNone/>
              <a:defRPr sz="105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A black background with purple letters&#10;&#10;Description automatically generated" id="69" name="Google Shape;69;p82"/>
          <p:cNvPicPr preferRelativeResize="0"/>
          <p:nvPr/>
        </p:nvPicPr>
        <p:blipFill rotWithShape="1">
          <a:blip r:embed="rId2">
            <a:alphaModFix/>
          </a:blip>
          <a:srcRect b="0" l="0" r="0" t="0"/>
          <a:stretch/>
        </p:blipFill>
        <p:spPr>
          <a:xfrm>
            <a:off x="0" y="6328918"/>
            <a:ext cx="1396448" cy="78511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3"/>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300" u="none" cap="none" strike="noStrike">
                <a:solidFill>
                  <a:srgbClr val="600592"/>
                </a:solidFill>
                <a:latin typeface="Tahoma"/>
                <a:ea typeface="Tahoma"/>
                <a:cs typeface="Tahoma"/>
                <a:sym typeface="Tahoma"/>
              </a:defRPr>
            </a:lvl1pPr>
            <a:lvl2pPr lvl="1"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9pPr>
          </a:lstStyle>
          <a:p/>
        </p:txBody>
      </p:sp>
      <p:sp>
        <p:nvSpPr>
          <p:cNvPr id="11" name="Google Shape;11;p73"/>
          <p:cNvSpPr txBox="1"/>
          <p:nvPr>
            <p:ph idx="1" type="body"/>
          </p:nvPr>
        </p:nvSpPr>
        <p:spPr>
          <a:xfrm>
            <a:off x="457200" y="1021899"/>
            <a:ext cx="8229600" cy="481420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1pPr>
            <a:lvl2pPr indent="-342900" lvl="1" marL="914400" marR="0" rtl="0" algn="l">
              <a:spcBef>
                <a:spcPts val="360"/>
              </a:spcBef>
              <a:spcAft>
                <a:spcPts val="0"/>
              </a:spcAft>
              <a:buClr>
                <a:schemeClr val="dk1"/>
              </a:buClr>
              <a:buSzPts val="1800"/>
              <a:buFont typeface="Tahoma"/>
              <a:buChar char="–"/>
              <a:defRPr b="0" i="0" sz="1800" u="none" cap="none" strike="noStrike">
                <a:solidFill>
                  <a:schemeClr val="dk1"/>
                </a:solidFill>
                <a:latin typeface="Tahoma"/>
                <a:ea typeface="Tahoma"/>
                <a:cs typeface="Tahoma"/>
                <a:sym typeface="Tahoma"/>
              </a:defRPr>
            </a:lvl2pPr>
            <a:lvl3pPr indent="-330200" lvl="2" marL="1371600" marR="0" rtl="0" algn="l">
              <a:spcBef>
                <a:spcPts val="320"/>
              </a:spcBef>
              <a:spcAft>
                <a:spcPts val="0"/>
              </a:spcAft>
              <a:buClr>
                <a:schemeClr val="dk1"/>
              </a:buClr>
              <a:buSzPts val="1600"/>
              <a:buFont typeface="Tahoma"/>
              <a:buChar char="•"/>
              <a:defRPr b="0" i="0" sz="1600" u="none" cap="none" strike="noStrike">
                <a:solidFill>
                  <a:schemeClr val="dk1"/>
                </a:solidFill>
                <a:latin typeface="Tahoma"/>
                <a:ea typeface="Tahoma"/>
                <a:cs typeface="Tahoma"/>
                <a:sym typeface="Tahoma"/>
              </a:defRPr>
            </a:lvl3pPr>
            <a:lvl4pPr indent="-323850" lvl="3" marL="1828800" marR="0" rtl="0" algn="l">
              <a:spcBef>
                <a:spcPts val="300"/>
              </a:spcBef>
              <a:spcAft>
                <a:spcPts val="0"/>
              </a:spcAft>
              <a:buClr>
                <a:schemeClr val="dk1"/>
              </a:buClr>
              <a:buSzPts val="1500"/>
              <a:buFont typeface="Tahoma"/>
              <a:buChar char="–"/>
              <a:defRPr b="0" i="0" sz="1500" u="none" cap="none" strike="noStrike">
                <a:solidFill>
                  <a:schemeClr val="dk1"/>
                </a:solidFill>
                <a:latin typeface="Tahoma"/>
                <a:ea typeface="Tahoma"/>
                <a:cs typeface="Tahoma"/>
                <a:sym typeface="Tahoma"/>
              </a:defRPr>
            </a:lvl4pPr>
            <a:lvl5pPr indent="-323850" lvl="4" marL="2286000" marR="0" rtl="0" algn="l">
              <a:spcBef>
                <a:spcPts val="300"/>
              </a:spcBef>
              <a:spcAft>
                <a:spcPts val="0"/>
              </a:spcAft>
              <a:buClr>
                <a:schemeClr val="dk1"/>
              </a:buClr>
              <a:buSzPts val="1500"/>
              <a:buFont typeface="Tahoma"/>
              <a:buChar char="»"/>
              <a:defRPr b="0" i="0" sz="1500" u="none" cap="none" strike="noStrike">
                <a:solidFill>
                  <a:schemeClr val="dk1"/>
                </a:solidFill>
                <a:latin typeface="Tahoma"/>
                <a:ea typeface="Tahoma"/>
                <a:cs typeface="Tahoma"/>
                <a:sym typeface="Tahoma"/>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 name="Google Shape;12;p7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1pPr>
            <a:lvl2pPr lvl="1" marR="0" rtl="0" algn="l">
              <a:spcBef>
                <a:spcPts val="640"/>
              </a:spcBef>
              <a:spcAft>
                <a:spcPts val="0"/>
              </a:spcAft>
              <a:buClr>
                <a:srgbClr val="8E0D30"/>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2pPr>
            <a:lvl3pPr lvl="2" marR="0" rtl="0" algn="l">
              <a:spcBef>
                <a:spcPts val="640"/>
              </a:spcBef>
              <a:spcAft>
                <a:spcPts val="0"/>
              </a:spcAft>
              <a:buClr>
                <a:srgbClr val="8E0D30"/>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3pPr>
            <a:lvl4pPr lvl="3" marR="0" rtl="0" algn="l">
              <a:spcBef>
                <a:spcPts val="640"/>
              </a:spcBef>
              <a:spcAft>
                <a:spcPts val="0"/>
              </a:spcAft>
              <a:buClr>
                <a:srgbClr val="8E0D30"/>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4pPr>
            <a:lvl5pPr lvl="4" marR="0" rtl="0" algn="l">
              <a:spcBef>
                <a:spcPts val="640"/>
              </a:spcBef>
              <a:spcAft>
                <a:spcPts val="0"/>
              </a:spcAft>
              <a:buClr>
                <a:srgbClr val="8E0D30"/>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9pPr>
          </a:lstStyle>
          <a:p/>
        </p:txBody>
      </p:sp>
      <p:sp>
        <p:nvSpPr>
          <p:cNvPr id="13" name="Google Shape;13;p7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1pPr>
            <a:lvl2pPr lvl="1" marR="0" rtl="0" algn="l">
              <a:spcBef>
                <a:spcPts val="640"/>
              </a:spcBef>
              <a:spcAft>
                <a:spcPts val="0"/>
              </a:spcAft>
              <a:buClr>
                <a:srgbClr val="8E0D30"/>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2pPr>
            <a:lvl3pPr lvl="2" marR="0" rtl="0" algn="l">
              <a:spcBef>
                <a:spcPts val="640"/>
              </a:spcBef>
              <a:spcAft>
                <a:spcPts val="0"/>
              </a:spcAft>
              <a:buClr>
                <a:srgbClr val="8E0D30"/>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3pPr>
            <a:lvl4pPr lvl="3" marR="0" rtl="0" algn="l">
              <a:spcBef>
                <a:spcPts val="640"/>
              </a:spcBef>
              <a:spcAft>
                <a:spcPts val="0"/>
              </a:spcAft>
              <a:buClr>
                <a:srgbClr val="8E0D30"/>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4pPr>
            <a:lvl5pPr lvl="4" marR="0" rtl="0" algn="l">
              <a:spcBef>
                <a:spcPts val="640"/>
              </a:spcBef>
              <a:spcAft>
                <a:spcPts val="0"/>
              </a:spcAft>
              <a:buClr>
                <a:srgbClr val="8E0D30"/>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9pPr>
          </a:lstStyle>
          <a:p/>
        </p:txBody>
      </p:sp>
      <p:sp>
        <p:nvSpPr>
          <p:cNvPr id="14" name="Google Shape;14;p7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1pPr>
            <a:lvl2pPr indent="0" lvl="1" marL="0" marR="0" rtl="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2pPr>
            <a:lvl3pPr indent="0" lvl="2" marL="0" marR="0" rtl="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3pPr>
            <a:lvl4pPr indent="0" lvl="3" marL="0" marR="0" rtl="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4pPr>
            <a:lvl5pPr indent="0" lvl="4" marL="0" marR="0" rtl="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5pPr>
            <a:lvl6pPr indent="0" lvl="5" marL="0" marR="0" rtl="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6pPr>
            <a:lvl7pPr indent="0" lvl="6" marL="0" marR="0" rtl="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7pPr>
            <a:lvl8pPr indent="0" lvl="7" marL="0" marR="0" rtl="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8pPr>
            <a:lvl9pPr indent="0" lvl="8" marL="0" marR="0" rtl="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jpg"/><Relationship Id="rId4" Type="http://schemas.openxmlformats.org/officeDocument/2006/relationships/image" Target="../media/image2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jpg"/><Relationship Id="rId4"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jpg"/><Relationship Id="rId4"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2.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6.png"/><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
          <p:cNvSpPr txBox="1"/>
          <p:nvPr>
            <p:ph type="ctrTitle"/>
          </p:nvPr>
        </p:nvSpPr>
        <p:spPr>
          <a:xfrm>
            <a:off x="685800" y="732553"/>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Topic 5 – (Over)Fitting and Evaluating Models</a:t>
            </a:r>
            <a:endParaRPr/>
          </a:p>
        </p:txBody>
      </p:sp>
      <p:sp>
        <p:nvSpPr>
          <p:cNvPr id="122" name="Google Shape;122;p1"/>
          <p:cNvSpPr txBox="1"/>
          <p:nvPr>
            <p:ph idx="1" type="subTitle"/>
          </p:nvPr>
        </p:nvSpPr>
        <p:spPr>
          <a:xfrm>
            <a:off x="1143000" y="2139536"/>
            <a:ext cx="64008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000"/>
              <a:buFont typeface="Tahoma"/>
              <a:buNone/>
            </a:pPr>
            <a:r>
              <a:rPr lang="en-US"/>
              <a:t>Statistics and Data Analysis</a:t>
            </a:r>
            <a:endParaRPr/>
          </a:p>
          <a:p>
            <a:pPr indent="0" lvl="0" marL="0" rtl="0" algn="ctr">
              <a:spcBef>
                <a:spcPts val="360"/>
              </a:spcBef>
              <a:spcAft>
                <a:spcPts val="0"/>
              </a:spcAft>
              <a:buClr>
                <a:schemeClr val="dk1"/>
              </a:buClr>
              <a:buSzPts val="1800"/>
              <a:buFont typeface="Tahoma"/>
              <a:buNone/>
            </a:pPr>
            <a:r>
              <a:rPr lang="en-US" sz="1800"/>
              <a:t>COR1-GB.1305</a:t>
            </a:r>
            <a:endParaRPr/>
          </a:p>
          <a:p>
            <a:pPr indent="0" lvl="0" marL="0" rtl="0" algn="ctr">
              <a:spcBef>
                <a:spcPts val="400"/>
              </a:spcBef>
              <a:spcAft>
                <a:spcPts val="0"/>
              </a:spcAft>
              <a:buClr>
                <a:schemeClr val="dk1"/>
              </a:buClr>
              <a:buSzPts val="2000"/>
              <a:buFont typeface="Tahoma"/>
              <a:buNone/>
            </a:pPr>
            <a:r>
              <a:rPr lang="en-US"/>
              <a:t>Prof: Chris Volinsky</a:t>
            </a:r>
            <a:endParaRPr/>
          </a:p>
          <a:p>
            <a:pPr indent="0" lvl="0" marL="0" rtl="0" algn="ctr">
              <a:spcBef>
                <a:spcPts val="400"/>
              </a:spcBef>
              <a:spcAft>
                <a:spcPts val="0"/>
              </a:spcAft>
              <a:buClr>
                <a:schemeClr val="dk1"/>
              </a:buClr>
              <a:buSzPts val="2000"/>
              <a:buFont typeface="Tahoma"/>
              <a:buNone/>
            </a:pPr>
            <a:r>
              <a:rPr lang="en-US"/>
              <a:t>NYU Stern:  Spring 2024</a:t>
            </a:r>
            <a:endParaRPr/>
          </a:p>
        </p:txBody>
      </p:sp>
      <p:sp>
        <p:nvSpPr>
          <p:cNvPr id="123" name="Google Shape;123;p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pic>
        <p:nvPicPr>
          <p:cNvPr descr="machine learning artificial intelligence data science meme" id="124" name="Google Shape;124;p1"/>
          <p:cNvPicPr preferRelativeResize="0"/>
          <p:nvPr/>
        </p:nvPicPr>
        <p:blipFill rotWithShape="1">
          <a:blip r:embed="rId3">
            <a:alphaModFix/>
          </a:blip>
          <a:srcRect b="0" l="0" r="0" t="0"/>
          <a:stretch/>
        </p:blipFill>
        <p:spPr>
          <a:xfrm>
            <a:off x="3053291" y="5227099"/>
            <a:ext cx="2580217" cy="14943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0"/>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Cross-validation</a:t>
            </a:r>
            <a:endParaRPr/>
          </a:p>
        </p:txBody>
      </p:sp>
      <p:sp>
        <p:nvSpPr>
          <p:cNvPr id="207" name="Google Shape;207;p10"/>
          <p:cNvSpPr txBox="1"/>
          <p:nvPr>
            <p:ph idx="1" type="body"/>
          </p:nvPr>
        </p:nvSpPr>
        <p:spPr>
          <a:xfrm>
            <a:off x="457200" y="1021899"/>
            <a:ext cx="8387862" cy="5223326"/>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We can use fitting graphs like the one we just saw to balance complexity with performance, and estimate the performance. </a:t>
            </a:r>
            <a:endParaRPr/>
          </a:p>
          <a:p>
            <a:pPr indent="-130175" lvl="0" marL="257175" rtl="0" algn="l">
              <a:spcBef>
                <a:spcPts val="400"/>
              </a:spcBef>
              <a:spcAft>
                <a:spcPts val="0"/>
              </a:spcAft>
              <a:buClr>
                <a:schemeClr val="dk1"/>
              </a:buClr>
              <a:buSzPts val="20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BUT maybe this performance curve is a function of the specific 80/20 split that we chose!</a:t>
            </a:r>
            <a:endParaRPr/>
          </a:p>
          <a:p>
            <a:pPr indent="-214312" lvl="1" marL="557213" rtl="0" algn="l">
              <a:spcBef>
                <a:spcPts val="360"/>
              </a:spcBef>
              <a:spcAft>
                <a:spcPts val="0"/>
              </a:spcAft>
              <a:buClr>
                <a:schemeClr val="dk1"/>
              </a:buClr>
              <a:buSzPts val="1800"/>
              <a:buFont typeface="Tahoma"/>
              <a:buChar char="–"/>
            </a:pPr>
            <a:r>
              <a:rPr lang="en-US"/>
              <a:t>Think about our tree example, we evaluated all tree sizes on the same holdout set…this could also lead to memorization</a:t>
            </a:r>
            <a:endParaRPr/>
          </a:p>
          <a:p>
            <a:pPr indent="-130175" lvl="0" marL="257175" rtl="0" algn="l">
              <a:spcBef>
                <a:spcPts val="400"/>
              </a:spcBef>
              <a:spcAft>
                <a:spcPts val="0"/>
              </a:spcAft>
              <a:buClr>
                <a:schemeClr val="dk1"/>
              </a:buClr>
              <a:buSzPts val="20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To get the best generalization error estimate, we could account for that randomness…by using several random hold-outs</a:t>
            </a:r>
            <a:endParaRPr/>
          </a:p>
          <a:p>
            <a:pPr indent="0" lvl="0" marL="0" rtl="0" algn="l">
              <a:spcBef>
                <a:spcPts val="400"/>
              </a:spcBef>
              <a:spcAft>
                <a:spcPts val="0"/>
              </a:spcAft>
              <a:buClr>
                <a:schemeClr val="dk1"/>
              </a:buClr>
              <a:buSzPts val="20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Cross-validation is the way to get around this!</a:t>
            </a:r>
            <a:endParaRPr/>
          </a:p>
          <a:p>
            <a:pPr indent="-130175" lvl="0" marL="257175" rtl="0" algn="l">
              <a:spcBef>
                <a:spcPts val="400"/>
              </a:spcBef>
              <a:spcAft>
                <a:spcPts val="0"/>
              </a:spcAft>
              <a:buClr>
                <a:schemeClr val="dk1"/>
              </a:buClr>
              <a:buSzPts val="2000"/>
              <a:buFont typeface="Tahoma"/>
              <a:buNone/>
            </a:pPr>
            <a:r>
              <a:t/>
            </a:r>
            <a:endParaRPr/>
          </a:p>
          <a:p>
            <a:pPr indent="0" lvl="0" marL="0" rtl="0" algn="l">
              <a:spcBef>
                <a:spcPts val="400"/>
              </a:spcBef>
              <a:spcAft>
                <a:spcPts val="0"/>
              </a:spcAft>
              <a:buClr>
                <a:schemeClr val="dk1"/>
              </a:buClr>
              <a:buSzPts val="2000"/>
              <a:buFont typeface="Tahoma"/>
              <a:buNone/>
            </a:pPr>
            <a:r>
              <a:t/>
            </a:r>
            <a:endParaRPr/>
          </a:p>
        </p:txBody>
      </p:sp>
      <p:sp>
        <p:nvSpPr>
          <p:cNvPr id="208" name="Google Shape;208;p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1"/>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Cross-validation</a:t>
            </a:r>
            <a:endParaRPr/>
          </a:p>
        </p:txBody>
      </p:sp>
      <p:sp>
        <p:nvSpPr>
          <p:cNvPr id="215" name="Google Shape;215;p11"/>
          <p:cNvSpPr txBox="1"/>
          <p:nvPr>
            <p:ph idx="1" type="body"/>
          </p:nvPr>
        </p:nvSpPr>
        <p:spPr>
          <a:xfrm>
            <a:off x="457200" y="1021899"/>
            <a:ext cx="7939454" cy="3805078"/>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sz="2000">
                <a:latin typeface="Tahoma"/>
                <a:ea typeface="Tahoma"/>
                <a:cs typeface="Tahoma"/>
                <a:sym typeface="Tahoma"/>
              </a:rPr>
              <a:t>Cross validation can be used to select parameters (like the size of the tree) </a:t>
            </a:r>
            <a:r>
              <a:rPr i="1" lang="en-US" sz="2000">
                <a:latin typeface="Tahoma"/>
                <a:ea typeface="Tahoma"/>
                <a:cs typeface="Tahoma"/>
                <a:sym typeface="Tahoma"/>
              </a:rPr>
              <a:t>or</a:t>
            </a:r>
            <a:r>
              <a:rPr lang="en-US" sz="2000">
                <a:latin typeface="Tahoma"/>
                <a:ea typeface="Tahoma"/>
                <a:cs typeface="Tahoma"/>
                <a:sym typeface="Tahoma"/>
              </a:rPr>
              <a:t>  to estimate the performance of a given selected model</a:t>
            </a:r>
            <a:endParaRPr/>
          </a:p>
        </p:txBody>
      </p:sp>
      <p:sp>
        <p:nvSpPr>
          <p:cNvPr id="216" name="Google Shape;216;p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
        <p:nvSpPr>
          <p:cNvPr id="217" name="Google Shape;217;p11"/>
          <p:cNvSpPr txBox="1"/>
          <p:nvPr/>
        </p:nvSpPr>
        <p:spPr>
          <a:xfrm>
            <a:off x="671146" y="2969150"/>
            <a:ext cx="7725508" cy="2587588"/>
          </a:xfrm>
          <a:prstGeom prst="rect">
            <a:avLst/>
          </a:prstGeom>
          <a:noFill/>
          <a:ln>
            <a:noFill/>
          </a:ln>
        </p:spPr>
        <p:txBody>
          <a:bodyPr anchorCtr="0" anchor="t" bIns="45700" lIns="91425" spcFirstLastPara="1" rIns="91425" wrap="square" tIns="45700">
            <a:noAutofit/>
          </a:bodyPr>
          <a:lstStyle/>
          <a:p>
            <a:pPr indent="-130175" lvl="0" marL="257175" marR="0" rtl="0" algn="l">
              <a:spcBef>
                <a:spcPts val="0"/>
              </a:spcBef>
              <a:spcAft>
                <a:spcPts val="0"/>
              </a:spcAft>
              <a:buClr>
                <a:schemeClr val="dk1"/>
              </a:buClr>
              <a:buSzPts val="2000"/>
              <a:buFont typeface="Tahoma"/>
              <a:buNone/>
            </a:pPr>
            <a:r>
              <a:t/>
            </a:r>
            <a:endParaRPr b="0" i="0" sz="2000" u="none" cap="none" strike="noStrike">
              <a:solidFill>
                <a:schemeClr val="dk1"/>
              </a:solidFill>
              <a:latin typeface="Tahoma"/>
              <a:ea typeface="Tahoma"/>
              <a:cs typeface="Tahoma"/>
              <a:sym typeface="Tahoma"/>
            </a:endParaRPr>
          </a:p>
          <a:p>
            <a:pPr indent="-257175" lvl="0" marL="257175" marR="0" rtl="0" algn="l">
              <a:spcBef>
                <a:spcPts val="400"/>
              </a:spcBef>
              <a:spcAft>
                <a:spcPts val="0"/>
              </a:spcAft>
              <a:buClr>
                <a:schemeClr val="dk1"/>
              </a:buClr>
              <a:buSzPts val="2000"/>
              <a:buFont typeface="Tahoma"/>
              <a:buChar char="•"/>
            </a:pPr>
            <a:r>
              <a:rPr b="0" i="0" lang="en-US" sz="2000" u="none" cap="none" strike="noStrike">
                <a:solidFill>
                  <a:schemeClr val="dk1"/>
                </a:solidFill>
                <a:latin typeface="Tahoma"/>
                <a:ea typeface="Tahoma"/>
                <a:cs typeface="Tahoma"/>
                <a:sym typeface="Tahoma"/>
              </a:rPr>
              <a:t>Split data into k equal sets, called </a:t>
            </a:r>
            <a:r>
              <a:rPr b="0" i="1" lang="en-US" sz="2000" u="none" cap="none" strike="noStrike">
                <a:solidFill>
                  <a:schemeClr val="dk1"/>
                </a:solidFill>
                <a:latin typeface="Tahoma"/>
                <a:ea typeface="Tahoma"/>
                <a:cs typeface="Tahoma"/>
                <a:sym typeface="Tahoma"/>
              </a:rPr>
              <a:t>folds</a:t>
            </a:r>
            <a:endParaRPr/>
          </a:p>
          <a:p>
            <a:pPr indent="-257175" lvl="0" marL="257175" marR="0" rtl="0" algn="l">
              <a:spcBef>
                <a:spcPts val="400"/>
              </a:spcBef>
              <a:spcAft>
                <a:spcPts val="0"/>
              </a:spcAft>
              <a:buClr>
                <a:schemeClr val="dk1"/>
              </a:buClr>
              <a:buSzPts val="2000"/>
              <a:buFont typeface="Tahoma"/>
              <a:buChar char="•"/>
            </a:pPr>
            <a:r>
              <a:rPr b="0" i="0" lang="en-US" sz="2000" u="none" cap="none" strike="noStrike">
                <a:solidFill>
                  <a:schemeClr val="dk1"/>
                </a:solidFill>
                <a:latin typeface="Tahoma"/>
                <a:ea typeface="Tahoma"/>
                <a:cs typeface="Tahoma"/>
                <a:sym typeface="Tahoma"/>
              </a:rPr>
              <a:t>Fit model with sets (1,…,k-1), measure performance on fold k</a:t>
            </a:r>
            <a:endParaRPr/>
          </a:p>
          <a:p>
            <a:pPr indent="-214312" lvl="1" marL="557213" marR="0" rtl="0" algn="l">
              <a:spcBef>
                <a:spcPts val="360"/>
              </a:spcBef>
              <a:spcAft>
                <a:spcPts val="0"/>
              </a:spcAft>
              <a:buClr>
                <a:schemeClr val="dk1"/>
              </a:buClr>
              <a:buSzPts val="1800"/>
              <a:buFont typeface="Tahoma"/>
              <a:buChar char="–"/>
            </a:pPr>
            <a:r>
              <a:rPr b="0" i="0" lang="en-US" sz="1800" u="none" cap="none" strike="noStrike">
                <a:solidFill>
                  <a:schemeClr val="dk1"/>
                </a:solidFill>
                <a:latin typeface="Tahoma"/>
                <a:ea typeface="Tahoma"/>
                <a:cs typeface="Tahoma"/>
                <a:sym typeface="Tahoma"/>
              </a:rPr>
              <a:t>Subsequently fit k times using each fold as a hold-out</a:t>
            </a:r>
            <a:endParaRPr/>
          </a:p>
          <a:p>
            <a:pPr indent="-257175" lvl="0" marL="257175" marR="0" rtl="0" algn="l">
              <a:spcBef>
                <a:spcPts val="400"/>
              </a:spcBef>
              <a:spcAft>
                <a:spcPts val="0"/>
              </a:spcAft>
              <a:buClr>
                <a:schemeClr val="dk1"/>
              </a:buClr>
              <a:buSzPts val="2000"/>
              <a:buFont typeface="Tahoma"/>
              <a:buChar char="•"/>
            </a:pPr>
            <a:r>
              <a:rPr b="0" i="0" lang="en-US" sz="2000" u="none" cap="none" strike="noStrike">
                <a:solidFill>
                  <a:schemeClr val="dk1"/>
                </a:solidFill>
                <a:latin typeface="Tahoma"/>
                <a:ea typeface="Tahoma"/>
                <a:cs typeface="Tahoma"/>
                <a:sym typeface="Tahoma"/>
              </a:rPr>
              <a:t>For each iteration, measure predictive performance, or the metric of interest</a:t>
            </a:r>
            <a:endParaRPr/>
          </a:p>
        </p:txBody>
      </p:sp>
      <p:sp>
        <p:nvSpPr>
          <p:cNvPr id="218" name="Google Shape;218;p11"/>
          <p:cNvSpPr txBox="1"/>
          <p:nvPr/>
        </p:nvSpPr>
        <p:spPr>
          <a:xfrm>
            <a:off x="3013240" y="2760237"/>
            <a:ext cx="3117520" cy="40011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b="0" i="0" lang="en-US" sz="2000" u="none" cap="none" strike="noStrike">
                <a:solidFill>
                  <a:schemeClr val="dk1"/>
                </a:solidFill>
                <a:latin typeface="Tahoma"/>
                <a:ea typeface="Tahoma"/>
                <a:cs typeface="Tahoma"/>
                <a:sym typeface="Tahoma"/>
              </a:rPr>
              <a:t>Cross-validation algorithm</a:t>
            </a:r>
            <a:endParaRPr/>
          </a:p>
        </p:txBody>
      </p:sp>
      <p:sp>
        <p:nvSpPr>
          <p:cNvPr id="219" name="Google Shape;219;p11"/>
          <p:cNvSpPr txBox="1"/>
          <p:nvPr/>
        </p:nvSpPr>
        <p:spPr>
          <a:xfrm>
            <a:off x="2137359" y="5445006"/>
            <a:ext cx="3993401" cy="800219"/>
          </a:xfrm>
          <a:prstGeom prst="rect">
            <a:avLst/>
          </a:prstGeom>
          <a:solidFill>
            <a:srgbClr val="D0D0EF"/>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000"/>
              <a:buFont typeface="Consolas"/>
              <a:buNone/>
            </a:pPr>
            <a:r>
              <a:rPr b="0" i="0" lang="en-US" sz="1000" u="none" cap="none" strike="noStrike">
                <a:solidFill>
                  <a:srgbClr val="AF00DB"/>
                </a:solidFill>
                <a:latin typeface="Consolas"/>
                <a:ea typeface="Consolas"/>
                <a:cs typeface="Consolas"/>
                <a:sym typeface="Consolas"/>
              </a:rPr>
              <a:t>from</a:t>
            </a:r>
            <a:r>
              <a:rPr b="0" i="0" lang="en-US" sz="1000" u="none" cap="none" strike="noStrike">
                <a:solidFill>
                  <a:srgbClr val="000000"/>
                </a:solidFill>
                <a:latin typeface="Consolas"/>
                <a:ea typeface="Consolas"/>
                <a:cs typeface="Consolas"/>
                <a:sym typeface="Consolas"/>
              </a:rPr>
              <a:t> sklearn.model_selection </a:t>
            </a:r>
            <a:r>
              <a:rPr b="0" i="0" lang="en-US" sz="1000" u="none" cap="none" strike="noStrike">
                <a:solidFill>
                  <a:srgbClr val="AF00DB"/>
                </a:solidFill>
                <a:latin typeface="Consolas"/>
                <a:ea typeface="Consolas"/>
                <a:cs typeface="Consolas"/>
                <a:sym typeface="Consolas"/>
              </a:rPr>
              <a:t>import</a:t>
            </a:r>
            <a:r>
              <a:rPr b="0" i="0" lang="en-US" sz="1000" u="none" cap="none" strike="noStrike">
                <a:solidFill>
                  <a:srgbClr val="000000"/>
                </a:solidFill>
                <a:latin typeface="Consolas"/>
                <a:ea typeface="Consolas"/>
                <a:cs typeface="Consolas"/>
                <a:sym typeface="Consolas"/>
              </a:rPr>
              <a:t> cross_val_score</a:t>
            </a:r>
            <a:endParaRPr b="0" i="0" sz="1000" u="none" cap="none" strike="noStrike">
              <a:solidFill>
                <a:srgbClr val="000000"/>
              </a:solidFill>
              <a:latin typeface="Consolas"/>
              <a:ea typeface="Consolas"/>
              <a:cs typeface="Consolas"/>
              <a:sym typeface="Consolas"/>
            </a:endParaRPr>
          </a:p>
          <a:p>
            <a:pPr indent="0" lvl="0" marL="0" marR="0" rtl="0" algn="l">
              <a:spcBef>
                <a:spcPts val="200"/>
              </a:spcBef>
              <a:spcAft>
                <a:spcPts val="0"/>
              </a:spcAft>
              <a:buClr>
                <a:srgbClr val="8E0D30"/>
              </a:buClr>
              <a:buSzPts val="1000"/>
              <a:buFont typeface="Times New Roman"/>
              <a:buNone/>
            </a:pPr>
            <a:r>
              <a:t/>
            </a:r>
            <a:endParaRPr b="0" i="0" sz="1000" u="none" cap="none" strike="noStrike">
              <a:solidFill>
                <a:srgbClr val="000000"/>
              </a:solidFill>
              <a:latin typeface="Consolas"/>
              <a:ea typeface="Consolas"/>
              <a:cs typeface="Consolas"/>
              <a:sym typeface="Consolas"/>
            </a:endParaRPr>
          </a:p>
          <a:p>
            <a:pPr indent="0" lvl="0" marL="0" marR="0" rtl="0" algn="l">
              <a:spcBef>
                <a:spcPts val="200"/>
              </a:spcBef>
              <a:spcAft>
                <a:spcPts val="0"/>
              </a:spcAft>
              <a:buClr>
                <a:srgbClr val="8E0D30"/>
              </a:buClr>
              <a:buSzPts val="1000"/>
              <a:buFont typeface="Consolas"/>
              <a:buNone/>
            </a:pPr>
            <a:r>
              <a:rPr b="0" i="0" lang="en-US" sz="1000" u="none" cap="none" strike="noStrike">
                <a:solidFill>
                  <a:srgbClr val="000000"/>
                </a:solidFill>
                <a:latin typeface="Consolas"/>
                <a:ea typeface="Consolas"/>
                <a:cs typeface="Consolas"/>
                <a:sym typeface="Consolas"/>
              </a:rPr>
              <a:t>cross_val_score(model, X, Y, scoring=</a:t>
            </a:r>
            <a:r>
              <a:rPr b="0" i="0" lang="en-US" sz="1000" u="none" cap="none" strike="noStrike">
                <a:solidFill>
                  <a:srgbClr val="A31515"/>
                </a:solidFill>
                <a:latin typeface="Consolas"/>
                <a:ea typeface="Consolas"/>
                <a:cs typeface="Consolas"/>
                <a:sym typeface="Consolas"/>
              </a:rPr>
              <a:t>"accuracy"</a:t>
            </a:r>
            <a:r>
              <a:rPr b="0" i="0" lang="en-US" sz="1000" u="none" cap="none" strike="noStrike">
                <a:solidFill>
                  <a:srgbClr val="000000"/>
                </a:solidFill>
                <a:latin typeface="Consolas"/>
                <a:ea typeface="Consolas"/>
                <a:cs typeface="Consolas"/>
                <a:sym typeface="Consolas"/>
              </a:rPr>
              <a:t>, cv=</a:t>
            </a:r>
            <a:r>
              <a:rPr b="0" i="0" lang="en-US" sz="1000" u="none" cap="none" strike="noStrike">
                <a:solidFill>
                  <a:srgbClr val="116644"/>
                </a:solidFill>
                <a:latin typeface="Consolas"/>
                <a:ea typeface="Consolas"/>
                <a:cs typeface="Consolas"/>
                <a:sym typeface="Consolas"/>
              </a:rPr>
              <a:t>5</a:t>
            </a:r>
            <a:r>
              <a:rPr b="0" i="0" lang="en-US" sz="1000" u="none" cap="none" strike="noStrike">
                <a:solidFill>
                  <a:srgbClr val="000000"/>
                </a:solidFill>
                <a:latin typeface="Consolas"/>
                <a:ea typeface="Consolas"/>
                <a:cs typeface="Consolas"/>
                <a:sym typeface="Consolas"/>
              </a:rPr>
              <a:t>)</a:t>
            </a:r>
            <a:endParaRPr/>
          </a:p>
          <a:p>
            <a:pPr indent="0" lvl="0" marL="0" marR="0" rtl="0" algn="l">
              <a:spcBef>
                <a:spcPts val="200"/>
              </a:spcBef>
              <a:spcAft>
                <a:spcPts val="0"/>
              </a:spcAft>
              <a:buClr>
                <a:srgbClr val="8E0D30"/>
              </a:buClr>
              <a:buSzPts val="1000"/>
              <a:buFont typeface="Times New Roman"/>
              <a:buNone/>
            </a:pPr>
            <a:r>
              <a:t/>
            </a:r>
            <a:endParaRPr b="0" i="0" sz="1000" u="none" cap="none" strike="noStrike">
              <a:solidFill>
                <a:schemeClr val="dk1"/>
              </a:solidFill>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pic>
        <p:nvPicPr>
          <p:cNvPr descr="A diagram of a data flow&#10;&#10;Description automatically generated" id="225" name="Google Shape;225;p12"/>
          <p:cNvPicPr preferRelativeResize="0"/>
          <p:nvPr/>
        </p:nvPicPr>
        <p:blipFill rotWithShape="1">
          <a:blip r:embed="rId3">
            <a:alphaModFix/>
          </a:blip>
          <a:srcRect b="0" l="0" r="0" t="0"/>
          <a:stretch/>
        </p:blipFill>
        <p:spPr>
          <a:xfrm>
            <a:off x="1405971" y="0"/>
            <a:ext cx="6077415" cy="6858000"/>
          </a:xfrm>
          <a:prstGeom prst="rect">
            <a:avLst/>
          </a:prstGeom>
          <a:solidFill>
            <a:srgbClr val="D0D0EF"/>
          </a:solid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3"/>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Leave One Out Cross Val (LOOCV)</a:t>
            </a:r>
            <a:endParaRPr/>
          </a:p>
        </p:txBody>
      </p:sp>
      <p:sp>
        <p:nvSpPr>
          <p:cNvPr id="232" name="Google Shape;232;p13"/>
          <p:cNvSpPr txBox="1"/>
          <p:nvPr>
            <p:ph idx="1" type="body"/>
          </p:nvPr>
        </p:nvSpPr>
        <p:spPr>
          <a:xfrm>
            <a:off x="457200" y="884332"/>
            <a:ext cx="7877908" cy="2049547"/>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You can take cross-validation to the extreme:</a:t>
            </a:r>
            <a:endParaRPr/>
          </a:p>
          <a:p>
            <a:pPr indent="-214312" lvl="1" marL="557213" rtl="0" algn="l">
              <a:spcBef>
                <a:spcPts val="360"/>
              </a:spcBef>
              <a:spcAft>
                <a:spcPts val="0"/>
              </a:spcAft>
              <a:buClr>
                <a:schemeClr val="dk1"/>
              </a:buClr>
              <a:buSzPts val="1800"/>
              <a:buFont typeface="Tahoma"/>
              <a:buChar char="–"/>
            </a:pPr>
            <a:r>
              <a:rPr lang="en-US"/>
              <a:t>Fit model on all but one data point</a:t>
            </a:r>
            <a:endParaRPr/>
          </a:p>
          <a:p>
            <a:pPr indent="-214312" lvl="1" marL="557213" rtl="0" algn="l">
              <a:spcBef>
                <a:spcPts val="360"/>
              </a:spcBef>
              <a:spcAft>
                <a:spcPts val="0"/>
              </a:spcAft>
              <a:buClr>
                <a:schemeClr val="dk1"/>
              </a:buClr>
              <a:buSzPts val="1800"/>
              <a:buFont typeface="Tahoma"/>
              <a:buChar char="–"/>
            </a:pPr>
            <a:r>
              <a:rPr lang="en-US"/>
              <a:t>Predict on the single data point and measure error</a:t>
            </a:r>
            <a:endParaRPr/>
          </a:p>
          <a:p>
            <a:pPr indent="-214312" lvl="1" marL="557213" rtl="0" algn="l">
              <a:spcBef>
                <a:spcPts val="360"/>
              </a:spcBef>
              <a:spcAft>
                <a:spcPts val="0"/>
              </a:spcAft>
              <a:buClr>
                <a:schemeClr val="dk1"/>
              </a:buClr>
              <a:buSzPts val="1800"/>
              <a:buFont typeface="Tahoma"/>
              <a:buChar char="–"/>
            </a:pPr>
            <a:r>
              <a:rPr lang="en-US"/>
              <a:t>Do that N times, once for each data point:</a:t>
            </a:r>
            <a:endParaRPr/>
          </a:p>
        </p:txBody>
      </p:sp>
      <p:sp>
        <p:nvSpPr>
          <p:cNvPr id="233" name="Google Shape;233;p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pic>
        <p:nvPicPr>
          <p:cNvPr descr="A blue and white lines with a black arrow pointing to the top&#10;&#10;Description automatically generated" id="234" name="Google Shape;234;p13"/>
          <p:cNvPicPr preferRelativeResize="0"/>
          <p:nvPr/>
        </p:nvPicPr>
        <p:blipFill rotWithShape="1">
          <a:blip r:embed="rId3">
            <a:alphaModFix/>
          </a:blip>
          <a:srcRect b="0" l="0" r="0" t="0"/>
          <a:stretch/>
        </p:blipFill>
        <p:spPr>
          <a:xfrm>
            <a:off x="2079027" y="2265569"/>
            <a:ext cx="4225468" cy="2239416"/>
          </a:xfrm>
          <a:prstGeom prst="rect">
            <a:avLst/>
          </a:prstGeom>
          <a:noFill/>
          <a:ln>
            <a:noFill/>
          </a:ln>
        </p:spPr>
      </p:pic>
      <p:sp>
        <p:nvSpPr>
          <p:cNvPr id="235" name="Google Shape;235;p13"/>
          <p:cNvSpPr txBox="1"/>
          <p:nvPr/>
        </p:nvSpPr>
        <p:spPr>
          <a:xfrm>
            <a:off x="6600092" y="6083240"/>
            <a:ext cx="1271502" cy="400110"/>
          </a:xfrm>
          <a:prstGeom prst="rect">
            <a:avLst/>
          </a:prstGeom>
          <a:solidFill>
            <a:srgbClr val="D0D0EF"/>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b="0" i="0" lang="en-US" sz="2000" u="none" cap="none" strike="noStrike">
                <a:solidFill>
                  <a:schemeClr val="dk1"/>
                </a:solidFill>
                <a:latin typeface="Tahoma"/>
                <a:ea typeface="Tahoma"/>
                <a:cs typeface="Tahoma"/>
                <a:sym typeface="Tahoma"/>
              </a:rPr>
              <a:t>ISL p 205</a:t>
            </a:r>
            <a:endParaRPr/>
          </a:p>
        </p:txBody>
      </p:sp>
      <p:sp>
        <p:nvSpPr>
          <p:cNvPr id="236" name="Google Shape;236;p13"/>
          <p:cNvSpPr txBox="1"/>
          <p:nvPr/>
        </p:nvSpPr>
        <p:spPr>
          <a:xfrm>
            <a:off x="633046" y="4538983"/>
            <a:ext cx="7877908" cy="948634"/>
          </a:xfrm>
          <a:prstGeom prst="rect">
            <a:avLst/>
          </a:prstGeom>
          <a:noFill/>
          <a:ln>
            <a:noFill/>
          </a:ln>
        </p:spPr>
        <p:txBody>
          <a:bodyPr anchorCtr="0" anchor="t" bIns="45700" lIns="91425" spcFirstLastPara="1" rIns="91425" wrap="square" tIns="45700">
            <a:noAutofit/>
          </a:bodyPr>
          <a:lstStyle/>
          <a:p>
            <a:pPr indent="-257175" lvl="0" marL="257175" marR="0" rtl="0" algn="l">
              <a:spcBef>
                <a:spcPts val="0"/>
              </a:spcBef>
              <a:spcAft>
                <a:spcPts val="0"/>
              </a:spcAft>
              <a:buClr>
                <a:schemeClr val="dk1"/>
              </a:buClr>
              <a:buSzPts val="2000"/>
              <a:buFont typeface="Tahoma"/>
              <a:buChar char="•"/>
            </a:pPr>
            <a:r>
              <a:rPr b="0" i="0" lang="en-US" sz="2000" u="none" cap="none" strike="noStrike">
                <a:solidFill>
                  <a:schemeClr val="dk1"/>
                </a:solidFill>
                <a:latin typeface="Tahoma"/>
                <a:ea typeface="Tahoma"/>
                <a:cs typeface="Tahoma"/>
                <a:sym typeface="Tahoma"/>
              </a:rPr>
              <a:t>LOOCV is the best in terms of estimating true error</a:t>
            </a:r>
            <a:endParaRPr/>
          </a:p>
          <a:p>
            <a:pPr indent="-257175" lvl="0" marL="257175" marR="0" rtl="0" algn="l">
              <a:spcBef>
                <a:spcPts val="400"/>
              </a:spcBef>
              <a:spcAft>
                <a:spcPts val="0"/>
              </a:spcAft>
              <a:buClr>
                <a:schemeClr val="dk1"/>
              </a:buClr>
              <a:buSzPts val="2000"/>
              <a:buFont typeface="Tahoma"/>
              <a:buChar char="•"/>
            </a:pPr>
            <a:r>
              <a:rPr b="0" i="0" lang="en-US" sz="2000" u="none" cap="none" strike="noStrike">
                <a:solidFill>
                  <a:schemeClr val="dk1"/>
                </a:solidFill>
                <a:latin typeface="Tahoma"/>
                <a:ea typeface="Tahoma"/>
                <a:cs typeface="Tahoma"/>
                <a:sym typeface="Tahoma"/>
              </a:rPr>
              <a:t>BUT – can be very time-consuming</a:t>
            </a:r>
            <a:endParaRPr/>
          </a:p>
        </p:txBody>
      </p:sp>
      <p:sp>
        <p:nvSpPr>
          <p:cNvPr id="237" name="Google Shape;237;p13"/>
          <p:cNvSpPr txBox="1"/>
          <p:nvPr/>
        </p:nvSpPr>
        <p:spPr>
          <a:xfrm>
            <a:off x="633046" y="5639722"/>
            <a:ext cx="4698722" cy="615553"/>
          </a:xfrm>
          <a:prstGeom prst="rect">
            <a:avLst/>
          </a:prstGeom>
          <a:solidFill>
            <a:srgbClr val="D0D0EF"/>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000"/>
              <a:buFont typeface="Consolas"/>
              <a:buNone/>
            </a:pPr>
            <a:r>
              <a:rPr b="0" i="0" lang="en-US" sz="1000" u="none" cap="none" strike="noStrike">
                <a:solidFill>
                  <a:srgbClr val="AF00DB"/>
                </a:solidFill>
                <a:latin typeface="Consolas"/>
                <a:ea typeface="Consolas"/>
                <a:cs typeface="Consolas"/>
                <a:sym typeface="Consolas"/>
              </a:rPr>
              <a:t>from</a:t>
            </a:r>
            <a:r>
              <a:rPr b="0" i="0" lang="en-US" sz="1000" u="none" cap="none" strike="noStrike">
                <a:solidFill>
                  <a:srgbClr val="000000"/>
                </a:solidFill>
                <a:latin typeface="Consolas"/>
                <a:ea typeface="Consolas"/>
                <a:cs typeface="Consolas"/>
                <a:sym typeface="Consolas"/>
              </a:rPr>
              <a:t> sklearn.model_selection </a:t>
            </a:r>
            <a:r>
              <a:rPr b="0" i="0" lang="en-US" sz="1000" u="none" cap="none" strike="noStrike">
                <a:solidFill>
                  <a:srgbClr val="AF00DB"/>
                </a:solidFill>
                <a:latin typeface="Consolas"/>
                <a:ea typeface="Consolas"/>
                <a:cs typeface="Consolas"/>
                <a:sym typeface="Consolas"/>
              </a:rPr>
              <a:t>import</a:t>
            </a:r>
            <a:r>
              <a:rPr b="0" i="0" lang="en-US" sz="1000" u="none" cap="none" strike="noStrike">
                <a:solidFill>
                  <a:srgbClr val="000000"/>
                </a:solidFill>
                <a:latin typeface="Consolas"/>
                <a:ea typeface="Consolas"/>
                <a:cs typeface="Consolas"/>
                <a:sym typeface="Consolas"/>
              </a:rPr>
              <a:t> LeaveOneOut, cross_val_score</a:t>
            </a:r>
            <a:endParaRPr b="0" i="0" sz="1000" u="none" cap="none" strike="noStrike">
              <a:solidFill>
                <a:srgbClr val="000000"/>
              </a:solidFill>
              <a:latin typeface="Consolas"/>
              <a:ea typeface="Consolas"/>
              <a:cs typeface="Consolas"/>
              <a:sym typeface="Consolas"/>
            </a:endParaRPr>
          </a:p>
          <a:p>
            <a:pPr indent="0" lvl="0" marL="0" marR="0" rtl="0" algn="l">
              <a:spcBef>
                <a:spcPts val="200"/>
              </a:spcBef>
              <a:spcAft>
                <a:spcPts val="0"/>
              </a:spcAft>
              <a:buClr>
                <a:srgbClr val="8E0D30"/>
              </a:buClr>
              <a:buSzPts val="1000"/>
              <a:buFont typeface="Consolas"/>
              <a:buNone/>
            </a:pPr>
            <a:r>
              <a:rPr b="0" i="0" lang="en-US" sz="1000" u="none" cap="none" strike="noStrike">
                <a:solidFill>
                  <a:srgbClr val="000000"/>
                </a:solidFill>
                <a:latin typeface="Consolas"/>
                <a:ea typeface="Consolas"/>
                <a:cs typeface="Consolas"/>
                <a:sym typeface="Consolas"/>
              </a:rPr>
              <a:t>loo=LeaveOneOut()</a:t>
            </a:r>
            <a:endParaRPr/>
          </a:p>
          <a:p>
            <a:pPr indent="0" lvl="0" marL="0" marR="0" rtl="0" algn="l">
              <a:spcBef>
                <a:spcPts val="200"/>
              </a:spcBef>
              <a:spcAft>
                <a:spcPts val="0"/>
              </a:spcAft>
              <a:buClr>
                <a:srgbClr val="8E0D30"/>
              </a:buClr>
              <a:buSzPts val="1000"/>
              <a:buFont typeface="Consolas"/>
              <a:buNone/>
            </a:pPr>
            <a:r>
              <a:rPr b="0" i="0" lang="en-US" sz="1000" u="none" cap="none" strike="noStrike">
                <a:solidFill>
                  <a:srgbClr val="000000"/>
                </a:solidFill>
                <a:latin typeface="Consolas"/>
                <a:ea typeface="Consolas"/>
                <a:cs typeface="Consolas"/>
                <a:sym typeface="Consolas"/>
              </a:rPr>
              <a:t>cross_val_score(model, X, Y, scoring=</a:t>
            </a:r>
            <a:r>
              <a:rPr b="0" i="0" lang="en-US" sz="1000" u="none" cap="none" strike="noStrike">
                <a:solidFill>
                  <a:srgbClr val="A31515"/>
                </a:solidFill>
                <a:latin typeface="Consolas"/>
                <a:ea typeface="Consolas"/>
                <a:cs typeface="Consolas"/>
                <a:sym typeface="Consolas"/>
              </a:rPr>
              <a:t>"accuracy"</a:t>
            </a:r>
            <a:r>
              <a:rPr b="0" i="0" lang="en-US" sz="1000" u="none" cap="none" strike="noStrike">
                <a:solidFill>
                  <a:srgbClr val="000000"/>
                </a:solidFill>
                <a:latin typeface="Consolas"/>
                <a:ea typeface="Consolas"/>
                <a:cs typeface="Consolas"/>
                <a:sym typeface="Consolas"/>
              </a:rPr>
              <a:t>, cv=loo)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4"/>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 predicting churn</a:t>
            </a:r>
            <a:endParaRPr/>
          </a:p>
        </p:txBody>
      </p:sp>
      <p:pic>
        <p:nvPicPr>
          <p:cNvPr descr="A diagram of a house&#10;&#10;Description automatically generated" id="243" name="Google Shape;243;p14"/>
          <p:cNvPicPr preferRelativeResize="0"/>
          <p:nvPr>
            <p:ph idx="1" type="body"/>
          </p:nvPr>
        </p:nvPicPr>
        <p:blipFill rotWithShape="1">
          <a:blip r:embed="rId3">
            <a:alphaModFix/>
          </a:blip>
          <a:srcRect b="0" l="0" r="0" t="0"/>
          <a:stretch/>
        </p:blipFill>
        <p:spPr>
          <a:xfrm>
            <a:off x="2101423" y="1022350"/>
            <a:ext cx="4941153" cy="4813300"/>
          </a:xfrm>
          <a:prstGeom prst="rect">
            <a:avLst/>
          </a:prstGeom>
          <a:noFill/>
          <a:ln>
            <a:noFill/>
          </a:ln>
        </p:spPr>
      </p:pic>
      <p:sp>
        <p:nvSpPr>
          <p:cNvPr id="244" name="Google Shape;244;p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
        <p:nvSpPr>
          <p:cNvPr id="245" name="Google Shape;245;p14"/>
          <p:cNvSpPr txBox="1"/>
          <p:nvPr/>
        </p:nvSpPr>
        <p:spPr>
          <a:xfrm>
            <a:off x="180512" y="3155372"/>
            <a:ext cx="192091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800"/>
              <a:buFont typeface="Tahoma"/>
              <a:buNone/>
            </a:pPr>
            <a:r>
              <a:rPr b="0" i="0" lang="en-US" sz="1800" u="none" cap="none" strike="noStrike">
                <a:solidFill>
                  <a:schemeClr val="dk1"/>
                </a:solidFill>
                <a:latin typeface="Tahoma"/>
                <a:ea typeface="Tahoma"/>
                <a:cs typeface="Tahoma"/>
                <a:sym typeface="Tahoma"/>
              </a:rPr>
              <a:t>Churn accuracy on training set =73%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5"/>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 predicting churn</a:t>
            </a:r>
            <a:endParaRPr/>
          </a:p>
        </p:txBody>
      </p:sp>
      <p:pic>
        <p:nvPicPr>
          <p:cNvPr descr="A graph of a tree&#10;&#10;Description automatically generated" id="252" name="Google Shape;252;p15"/>
          <p:cNvPicPr preferRelativeResize="0"/>
          <p:nvPr>
            <p:ph idx="1" type="body"/>
          </p:nvPr>
        </p:nvPicPr>
        <p:blipFill rotWithShape="1">
          <a:blip r:embed="rId3">
            <a:alphaModFix/>
          </a:blip>
          <a:srcRect b="0" l="0" r="0" t="0"/>
          <a:stretch/>
        </p:blipFill>
        <p:spPr>
          <a:xfrm>
            <a:off x="2734249" y="1219241"/>
            <a:ext cx="5547437" cy="3464608"/>
          </a:xfrm>
          <a:prstGeom prst="rect">
            <a:avLst/>
          </a:prstGeom>
          <a:noFill/>
          <a:ln>
            <a:noFill/>
          </a:ln>
        </p:spPr>
      </p:pic>
      <p:sp>
        <p:nvSpPr>
          <p:cNvPr id="253" name="Google Shape;253;p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
        <p:nvSpPr>
          <p:cNvPr id="254" name="Google Shape;254;p15"/>
          <p:cNvSpPr txBox="1"/>
          <p:nvPr/>
        </p:nvSpPr>
        <p:spPr>
          <a:xfrm>
            <a:off x="365399" y="4191228"/>
            <a:ext cx="8413201" cy="18774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b="0" i="0" lang="en-US" sz="2000" u="none" cap="none" strike="noStrike">
                <a:solidFill>
                  <a:schemeClr val="dk1"/>
                </a:solidFill>
                <a:latin typeface="Tahoma"/>
                <a:ea typeface="Tahoma"/>
                <a:cs typeface="Tahoma"/>
                <a:sym typeface="Tahoma"/>
              </a:rPr>
              <a:t>10-fold cross-val:</a:t>
            </a:r>
            <a:endParaRPr/>
          </a:p>
          <a:p>
            <a:pPr indent="0" lvl="0" marL="0" marR="0" rtl="0" algn="l">
              <a:spcBef>
                <a:spcPts val="400"/>
              </a:spcBef>
              <a:spcAft>
                <a:spcPts val="0"/>
              </a:spcAft>
              <a:buClr>
                <a:srgbClr val="8E0D30"/>
              </a:buClr>
              <a:buSzPts val="2000"/>
              <a:buFont typeface="Times New Roman"/>
              <a:buNone/>
            </a:pPr>
            <a:r>
              <a:t/>
            </a:r>
            <a:endParaRPr b="0" i="0" sz="2000" u="none" cap="none" strike="noStrike">
              <a:solidFill>
                <a:schemeClr val="dk1"/>
              </a:solidFill>
              <a:latin typeface="Tahoma"/>
              <a:ea typeface="Tahoma"/>
              <a:cs typeface="Tahoma"/>
              <a:sym typeface="Tahoma"/>
            </a:endParaRPr>
          </a:p>
          <a:p>
            <a:pPr indent="0" lvl="0" marL="0" marR="0" rtl="0" algn="l">
              <a:spcBef>
                <a:spcPts val="400"/>
              </a:spcBef>
              <a:spcAft>
                <a:spcPts val="0"/>
              </a:spcAft>
              <a:buClr>
                <a:srgbClr val="8E0D30"/>
              </a:buClr>
              <a:buSzPts val="2000"/>
              <a:buFont typeface="Tahoma"/>
              <a:buNone/>
            </a:pPr>
            <a:r>
              <a:rPr b="0" i="0" lang="en-US" sz="2000" u="none" cap="none" strike="noStrike">
                <a:solidFill>
                  <a:schemeClr val="dk1"/>
                </a:solidFill>
                <a:latin typeface="Tahoma"/>
                <a:ea typeface="Tahoma"/>
                <a:cs typeface="Tahoma"/>
                <a:sym typeface="Tahoma"/>
              </a:rPr>
              <a:t>Average accuracy across all folds = 68.6%</a:t>
            </a:r>
            <a:endParaRPr/>
          </a:p>
          <a:p>
            <a:pPr indent="0" lvl="0" marL="0" marR="0" rtl="0" algn="l">
              <a:spcBef>
                <a:spcPts val="400"/>
              </a:spcBef>
              <a:spcAft>
                <a:spcPts val="0"/>
              </a:spcAft>
              <a:buClr>
                <a:srgbClr val="8E0D30"/>
              </a:buClr>
              <a:buSzPts val="2000"/>
              <a:buFont typeface="Times New Roman"/>
              <a:buNone/>
            </a:pPr>
            <a:r>
              <a:t/>
            </a:r>
            <a:endParaRPr b="0" i="0" sz="2000" u="none" cap="none" strike="noStrike">
              <a:solidFill>
                <a:schemeClr val="dk1"/>
              </a:solidFill>
              <a:latin typeface="Tahoma"/>
              <a:ea typeface="Tahoma"/>
              <a:cs typeface="Tahoma"/>
              <a:sym typeface="Tahoma"/>
            </a:endParaRPr>
          </a:p>
          <a:p>
            <a:pPr indent="0" lvl="0" marL="0" marR="0" rtl="0" algn="l">
              <a:spcBef>
                <a:spcPts val="400"/>
              </a:spcBef>
              <a:spcAft>
                <a:spcPts val="0"/>
              </a:spcAft>
              <a:buClr>
                <a:srgbClr val="8E0D30"/>
              </a:buClr>
              <a:buSzPts val="2000"/>
              <a:buFont typeface="Tahoma"/>
              <a:buNone/>
            </a:pPr>
            <a:r>
              <a:rPr b="0" i="0" lang="en-US" sz="2000" u="none" cap="none" strike="noStrike">
                <a:solidFill>
                  <a:schemeClr val="dk1"/>
                </a:solidFill>
                <a:latin typeface="Tahoma"/>
                <a:ea typeface="Tahoma"/>
                <a:cs typeface="Tahoma"/>
                <a:sym typeface="Tahoma"/>
              </a:rPr>
              <a:t>More realistic estimate of the accuracy that will be seen in the real world</a:t>
            </a:r>
            <a:endParaRPr/>
          </a:p>
        </p:txBody>
      </p:sp>
      <p:sp>
        <p:nvSpPr>
          <p:cNvPr id="255" name="Google Shape;255;p15"/>
          <p:cNvSpPr txBox="1"/>
          <p:nvPr/>
        </p:nvSpPr>
        <p:spPr>
          <a:xfrm>
            <a:off x="7098798" y="6321365"/>
            <a:ext cx="1383712" cy="40011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b="0" i="0" lang="en-US" sz="2000" u="none" cap="none" strike="noStrike">
                <a:solidFill>
                  <a:schemeClr val="dk1"/>
                </a:solidFill>
                <a:latin typeface="Tahoma"/>
                <a:ea typeface="Tahoma"/>
                <a:cs typeface="Tahoma"/>
                <a:sym typeface="Tahoma"/>
              </a:rPr>
              <a:t>DSB: p140</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9" name="Shape 259"/>
        <p:cNvGrpSpPr/>
        <p:nvPr/>
      </p:nvGrpSpPr>
      <p:grpSpPr>
        <a:xfrm>
          <a:off x="0" y="0"/>
          <a:ext cx="0" cy="0"/>
          <a:chOff x="0" y="0"/>
          <a:chExt cx="0" cy="0"/>
        </a:xfrm>
      </p:grpSpPr>
      <p:sp>
        <p:nvSpPr>
          <p:cNvPr id="260" name="Google Shape;260;p16"/>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Back to our example</a:t>
            </a:r>
            <a:endParaRPr/>
          </a:p>
        </p:txBody>
      </p:sp>
      <p:pic>
        <p:nvPicPr>
          <p:cNvPr descr="A screenshot of a computer&#10;&#10;Description automatically generated" id="261" name="Google Shape;261;p16"/>
          <p:cNvPicPr preferRelativeResize="0"/>
          <p:nvPr>
            <p:ph idx="1" type="body"/>
          </p:nvPr>
        </p:nvPicPr>
        <p:blipFill rotWithShape="1">
          <a:blip r:embed="rId3">
            <a:alphaModFix/>
          </a:blip>
          <a:srcRect b="0" l="0" r="0" t="0"/>
          <a:stretch/>
        </p:blipFill>
        <p:spPr>
          <a:xfrm>
            <a:off x="457200" y="2012591"/>
            <a:ext cx="8229600" cy="2305279"/>
          </a:xfrm>
          <a:prstGeom prst="rect">
            <a:avLst/>
          </a:prstGeom>
          <a:noFill/>
          <a:ln>
            <a:noFill/>
          </a:ln>
        </p:spPr>
      </p:pic>
      <p:sp>
        <p:nvSpPr>
          <p:cNvPr id="262" name="Google Shape;262;p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
        <p:nvSpPr>
          <p:cNvPr id="269" name="Google Shape;269;p17"/>
          <p:cNvSpPr txBox="1"/>
          <p:nvPr>
            <p:ph idx="1" type="body"/>
          </p:nvPr>
        </p:nvSpPr>
        <p:spPr>
          <a:xfrm>
            <a:off x="606356" y="1769441"/>
            <a:ext cx="8162505" cy="66895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3200"/>
              <a:buFont typeface="Tahoma"/>
              <a:buNone/>
            </a:pPr>
            <a:r>
              <a:rPr lang="en-US"/>
              <a:t>Module3: Fitting Curves and Cross-Validation</a:t>
            </a:r>
            <a:endParaRPr/>
          </a:p>
        </p:txBody>
      </p:sp>
      <p:sp>
        <p:nvSpPr>
          <p:cNvPr id="270" name="Google Shape;270;p17"/>
          <p:cNvSpPr txBox="1"/>
          <p:nvPr/>
        </p:nvSpPr>
        <p:spPr>
          <a:xfrm>
            <a:off x="2954215" y="3191608"/>
            <a:ext cx="427552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Consolas"/>
              <a:buNone/>
            </a:pPr>
            <a:r>
              <a:rPr b="0" i="0" lang="en-US" sz="2000" u="none" cap="none" strike="noStrike">
                <a:solidFill>
                  <a:schemeClr val="dk1"/>
                </a:solidFill>
                <a:latin typeface="Consolas"/>
                <a:ea typeface="Consolas"/>
                <a:cs typeface="Consolas"/>
                <a:sym typeface="Consolas"/>
              </a:rPr>
              <a:t>Fitting_and_overfitting.ipynb</a:t>
            </a:r>
            <a:endParaRPr b="0" i="0" sz="2000" u="none" cap="none" strike="noStrike">
              <a:solidFill>
                <a:schemeClr val="dk1"/>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8"/>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Validation set</a:t>
            </a:r>
            <a:endParaRPr/>
          </a:p>
        </p:txBody>
      </p:sp>
      <p:sp>
        <p:nvSpPr>
          <p:cNvPr id="277" name="Google Shape;277;p18"/>
          <p:cNvSpPr txBox="1"/>
          <p:nvPr>
            <p:ph idx="1" type="body"/>
          </p:nvPr>
        </p:nvSpPr>
        <p:spPr>
          <a:xfrm>
            <a:off x="457200" y="940777"/>
            <a:ext cx="8229600" cy="4895324"/>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Even though cross-validation accounts for training bias, we are still using and re-using the data to get estimates of performance</a:t>
            </a:r>
            <a:endParaRPr/>
          </a:p>
          <a:p>
            <a:pPr indent="-257175" lvl="0" marL="257175" rtl="0" algn="l">
              <a:spcBef>
                <a:spcPts val="400"/>
              </a:spcBef>
              <a:spcAft>
                <a:spcPts val="0"/>
              </a:spcAft>
              <a:buClr>
                <a:schemeClr val="dk1"/>
              </a:buClr>
              <a:buSzPts val="2000"/>
              <a:buFont typeface="Tahoma"/>
              <a:buChar char="•"/>
            </a:pPr>
            <a:r>
              <a:rPr lang="en-US"/>
              <a:t>In cases where accurate estimation of the performance is critical, it may be useful to create a </a:t>
            </a:r>
            <a:r>
              <a:rPr b="1" i="1" lang="en-US"/>
              <a:t>third</a:t>
            </a:r>
            <a:r>
              <a:rPr lang="en-US"/>
              <a:t> partition of the data</a:t>
            </a:r>
            <a:endParaRPr/>
          </a:p>
          <a:p>
            <a:pPr indent="-257175" lvl="0" marL="257175" rtl="0" algn="l">
              <a:spcBef>
                <a:spcPts val="400"/>
              </a:spcBef>
              <a:spcAft>
                <a:spcPts val="0"/>
              </a:spcAft>
              <a:buClr>
                <a:schemeClr val="dk1"/>
              </a:buClr>
              <a:buSzPts val="2000"/>
              <a:buFont typeface="Tahoma"/>
              <a:buChar char="•"/>
            </a:pPr>
            <a:r>
              <a:rPr lang="en-US"/>
              <a:t>This provides a truly “untouched” data set that can be used to give accurate estimates of performance</a:t>
            </a:r>
            <a:endParaRPr/>
          </a:p>
          <a:p>
            <a:pPr indent="-257175" lvl="0" marL="257175" rtl="0" algn="l">
              <a:spcBef>
                <a:spcPts val="400"/>
              </a:spcBef>
              <a:spcAft>
                <a:spcPts val="0"/>
              </a:spcAft>
              <a:buClr>
                <a:schemeClr val="dk1"/>
              </a:buClr>
              <a:buSzPts val="2000"/>
              <a:buFont typeface="Tahoma"/>
              <a:buChar char="•"/>
            </a:pPr>
            <a:r>
              <a:rPr lang="en-US"/>
              <a:t>To do this:</a:t>
            </a:r>
            <a:endParaRPr/>
          </a:p>
          <a:p>
            <a:pPr indent="-214312" lvl="1" marL="557213" rtl="0" algn="l">
              <a:spcBef>
                <a:spcPts val="360"/>
              </a:spcBef>
              <a:spcAft>
                <a:spcPts val="0"/>
              </a:spcAft>
              <a:buClr>
                <a:schemeClr val="dk1"/>
              </a:buClr>
              <a:buSzPts val="1800"/>
              <a:buFont typeface="Tahoma"/>
              <a:buChar char="–"/>
            </a:pPr>
            <a:r>
              <a:rPr lang="en-US"/>
              <a:t>Split original data into two sets as before 80/20 split – with the 20% being an untouched hold-out set</a:t>
            </a:r>
            <a:endParaRPr/>
          </a:p>
          <a:p>
            <a:pPr indent="-214312" lvl="1" marL="557213" rtl="0" algn="l">
              <a:spcBef>
                <a:spcPts val="360"/>
              </a:spcBef>
              <a:spcAft>
                <a:spcPts val="0"/>
              </a:spcAft>
              <a:buClr>
                <a:schemeClr val="dk1"/>
              </a:buClr>
              <a:buSzPts val="1800"/>
              <a:buFont typeface="Tahoma"/>
              <a:buChar char="–"/>
            </a:pPr>
            <a:r>
              <a:rPr lang="en-US"/>
              <a:t>Split training data again (e.g. 60/20) – into training and </a:t>
            </a:r>
            <a:r>
              <a:rPr i="1" lang="en-US"/>
              <a:t>validation</a:t>
            </a:r>
            <a:r>
              <a:rPr lang="en-US"/>
              <a:t> sets</a:t>
            </a:r>
            <a:endParaRPr/>
          </a:p>
          <a:p>
            <a:pPr indent="-214312" lvl="1" marL="557213" rtl="0" algn="l">
              <a:spcBef>
                <a:spcPts val="360"/>
              </a:spcBef>
              <a:spcAft>
                <a:spcPts val="0"/>
              </a:spcAft>
              <a:buClr>
                <a:schemeClr val="dk1"/>
              </a:buClr>
              <a:buSzPts val="1800"/>
              <a:buFont typeface="Tahoma"/>
              <a:buChar char="–"/>
            </a:pPr>
            <a:r>
              <a:rPr lang="en-US"/>
              <a:t>Use Training/validation to set parameters (e.g. optimal tree_depth and tree) and then simply apply to the Holdout data</a:t>
            </a:r>
            <a:endParaRPr/>
          </a:p>
          <a:p>
            <a:pPr indent="-100012" lvl="1" marL="557213" rtl="0" algn="l">
              <a:spcBef>
                <a:spcPts val="360"/>
              </a:spcBef>
              <a:spcAft>
                <a:spcPts val="0"/>
              </a:spcAft>
              <a:buClr>
                <a:schemeClr val="dk1"/>
              </a:buClr>
              <a:buSzPts val="1800"/>
              <a:buFont typeface="Tahoma"/>
              <a:buNone/>
            </a:pPr>
            <a:r>
              <a:t/>
            </a:r>
            <a:endParaRPr/>
          </a:p>
        </p:txBody>
      </p:sp>
      <p:sp>
        <p:nvSpPr>
          <p:cNvPr id="278" name="Google Shape;278;p18"/>
          <p:cNvSpPr txBox="1"/>
          <p:nvPr>
            <p:ph idx="12" type="sldNum"/>
          </p:nvPr>
        </p:nvSpPr>
        <p:spPr>
          <a:xfrm>
            <a:off x="6720253"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
        <p:nvSpPr>
          <p:cNvPr id="279" name="Google Shape;279;p18"/>
          <p:cNvSpPr/>
          <p:nvPr/>
        </p:nvSpPr>
        <p:spPr>
          <a:xfrm>
            <a:off x="6654421" y="4971475"/>
            <a:ext cx="1239816" cy="1524000"/>
          </a:xfrm>
          <a:prstGeom prst="rect">
            <a:avLst/>
          </a:prstGeom>
          <a:solidFill>
            <a:srgbClr val="D0D0E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8E0D30"/>
              </a:buClr>
              <a:buSzPts val="1100"/>
              <a:buFont typeface="Tahoma"/>
              <a:buNone/>
            </a:pPr>
            <a:r>
              <a:rPr b="1" i="0" lang="en-US" sz="1100" u="none" cap="none" strike="noStrike">
                <a:solidFill>
                  <a:schemeClr val="dk1"/>
                </a:solidFill>
                <a:latin typeface="Tahoma"/>
                <a:ea typeface="Tahoma"/>
                <a:cs typeface="Tahoma"/>
                <a:sym typeface="Tahoma"/>
              </a:rPr>
              <a:t>Test/Holdout</a:t>
            </a:r>
            <a:endParaRPr/>
          </a:p>
          <a:p>
            <a:pPr indent="0" lvl="0" marL="0" marR="0" rtl="0" algn="ctr">
              <a:spcBef>
                <a:spcPts val="220"/>
              </a:spcBef>
              <a:spcAft>
                <a:spcPts val="0"/>
              </a:spcAft>
              <a:buClr>
                <a:srgbClr val="8E0D30"/>
              </a:buClr>
              <a:buSzPts val="1100"/>
              <a:buFont typeface="Tahoma"/>
              <a:buNone/>
            </a:pPr>
            <a:r>
              <a:rPr b="1" i="0" lang="en-US" sz="1100" u="none" cap="none" strike="noStrike">
                <a:solidFill>
                  <a:schemeClr val="dk1"/>
                </a:solidFill>
                <a:latin typeface="Tahoma"/>
                <a:ea typeface="Tahoma"/>
                <a:cs typeface="Tahoma"/>
                <a:sym typeface="Tahoma"/>
              </a:rPr>
              <a:t> data</a:t>
            </a:r>
            <a:endParaRPr/>
          </a:p>
          <a:p>
            <a:pPr indent="0" lvl="0" marL="0" marR="0" rtl="0" algn="ctr">
              <a:spcBef>
                <a:spcPts val="220"/>
              </a:spcBef>
              <a:spcAft>
                <a:spcPts val="0"/>
              </a:spcAft>
              <a:buClr>
                <a:srgbClr val="8E0D30"/>
              </a:buClr>
              <a:buSzPts val="1100"/>
              <a:buFont typeface="Tahoma"/>
              <a:buNone/>
            </a:pPr>
            <a:r>
              <a:rPr b="0" i="0" lang="en-US" sz="1100" u="none" cap="none" strike="noStrike">
                <a:solidFill>
                  <a:schemeClr val="dk1"/>
                </a:solidFill>
                <a:latin typeface="Tahoma"/>
                <a:ea typeface="Tahoma"/>
                <a:cs typeface="Tahoma"/>
                <a:sym typeface="Tahoma"/>
              </a:rPr>
              <a:t>(20%?)</a:t>
            </a:r>
            <a:endParaRPr/>
          </a:p>
        </p:txBody>
      </p:sp>
      <p:sp>
        <p:nvSpPr>
          <p:cNvPr id="280" name="Google Shape;280;p18"/>
          <p:cNvSpPr/>
          <p:nvPr/>
        </p:nvSpPr>
        <p:spPr>
          <a:xfrm>
            <a:off x="1500613" y="4971475"/>
            <a:ext cx="3352800" cy="1524000"/>
          </a:xfrm>
          <a:prstGeom prst="rect">
            <a:avLst/>
          </a:prstGeom>
          <a:solidFill>
            <a:srgbClr val="CCCC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8E0D30"/>
              </a:buClr>
              <a:buSzPts val="1600"/>
              <a:buFont typeface="Tahoma"/>
              <a:buNone/>
            </a:pPr>
            <a:r>
              <a:rPr b="0" i="0" lang="en-US" sz="1600" u="none" cap="none" strike="noStrike">
                <a:solidFill>
                  <a:schemeClr val="dk1"/>
                </a:solidFill>
                <a:latin typeface="Tahoma"/>
                <a:ea typeface="Tahoma"/>
                <a:cs typeface="Tahoma"/>
                <a:sym typeface="Tahoma"/>
              </a:rPr>
              <a:t>Training Data</a:t>
            </a:r>
            <a:endParaRPr/>
          </a:p>
          <a:p>
            <a:pPr indent="0" lvl="0" marL="0" marR="0" rtl="0" algn="ctr">
              <a:spcBef>
                <a:spcPts val="320"/>
              </a:spcBef>
              <a:spcAft>
                <a:spcPts val="0"/>
              </a:spcAft>
              <a:buClr>
                <a:srgbClr val="8E0D30"/>
              </a:buClr>
              <a:buSzPts val="1600"/>
              <a:buFont typeface="Tahoma"/>
              <a:buNone/>
            </a:pPr>
            <a:r>
              <a:rPr b="0" i="0" lang="en-US" sz="1600" u="none" cap="none" strike="noStrike">
                <a:solidFill>
                  <a:schemeClr val="dk1"/>
                </a:solidFill>
                <a:latin typeface="Tahoma"/>
                <a:ea typeface="Tahoma"/>
                <a:cs typeface="Tahoma"/>
                <a:sym typeface="Tahoma"/>
              </a:rPr>
              <a:t>(60%?)</a:t>
            </a:r>
            <a:endParaRPr/>
          </a:p>
        </p:txBody>
      </p:sp>
      <p:sp>
        <p:nvSpPr>
          <p:cNvPr id="281" name="Google Shape;281;p18"/>
          <p:cNvSpPr/>
          <p:nvPr/>
        </p:nvSpPr>
        <p:spPr>
          <a:xfrm>
            <a:off x="4853413" y="4973129"/>
            <a:ext cx="1752600" cy="1524000"/>
          </a:xfrm>
          <a:prstGeom prst="rect">
            <a:avLst/>
          </a:prstGeom>
          <a:solidFill>
            <a:srgbClr val="60606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8E0D30"/>
              </a:buClr>
              <a:buSzPts val="1400"/>
              <a:buFont typeface="Tahoma"/>
              <a:buNone/>
            </a:pPr>
            <a:r>
              <a:rPr b="0" i="0" lang="en-US" sz="1400" u="none" cap="none" strike="noStrike">
                <a:solidFill>
                  <a:schemeClr val="dk1"/>
                </a:solidFill>
                <a:latin typeface="Tahoma"/>
                <a:ea typeface="Tahoma"/>
                <a:cs typeface="Tahoma"/>
                <a:sym typeface="Tahoma"/>
              </a:rPr>
              <a:t>Validation data</a:t>
            </a:r>
            <a:endParaRPr/>
          </a:p>
          <a:p>
            <a:pPr indent="0" lvl="0" marL="0" marR="0" rtl="0" algn="ctr">
              <a:spcBef>
                <a:spcPts val="280"/>
              </a:spcBef>
              <a:spcAft>
                <a:spcPts val="0"/>
              </a:spcAft>
              <a:buClr>
                <a:srgbClr val="8E0D30"/>
              </a:buClr>
              <a:buSzPts val="1400"/>
              <a:buFont typeface="Tahoma"/>
              <a:buNone/>
            </a:pPr>
            <a:r>
              <a:rPr b="0" i="0" lang="en-US" sz="1400" u="none" cap="none" strike="noStrike">
                <a:solidFill>
                  <a:schemeClr val="dk1"/>
                </a:solidFill>
                <a:latin typeface="Tahoma"/>
                <a:ea typeface="Tahoma"/>
                <a:cs typeface="Tahoma"/>
                <a:sym typeface="Tahoma"/>
              </a:rPr>
              <a:t>(20%?)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
        <p:nvSpPr>
          <p:cNvPr id="287" name="Google Shape;287;p19"/>
          <p:cNvSpPr txBox="1"/>
          <p:nvPr>
            <p:ph idx="1" type="body"/>
          </p:nvPr>
        </p:nvSpPr>
        <p:spPr>
          <a:xfrm>
            <a:off x="606357" y="1769441"/>
            <a:ext cx="6446084" cy="91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3200"/>
              <a:buFont typeface="Tahoma"/>
              <a:buNone/>
            </a:pPr>
            <a:r>
              <a:rPr lang="en-US"/>
              <a:t>Evaluating Classification Models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pic>
        <p:nvPicPr>
          <p:cNvPr descr="data science model accuracy meme" id="130" name="Google Shape;130;p2"/>
          <p:cNvPicPr preferRelativeResize="0"/>
          <p:nvPr/>
        </p:nvPicPr>
        <p:blipFill rotWithShape="1">
          <a:blip r:embed="rId3">
            <a:alphaModFix/>
          </a:blip>
          <a:srcRect b="0" l="0" r="0" t="0"/>
          <a:stretch/>
        </p:blipFill>
        <p:spPr>
          <a:xfrm>
            <a:off x="440344" y="1223821"/>
            <a:ext cx="3038348" cy="4083903"/>
          </a:xfrm>
          <a:prstGeom prst="rect">
            <a:avLst/>
          </a:prstGeom>
          <a:noFill/>
          <a:ln>
            <a:noFill/>
          </a:ln>
        </p:spPr>
      </p:pic>
      <p:pic>
        <p:nvPicPr>
          <p:cNvPr descr="machine learning meme" id="131" name="Google Shape;131;p2"/>
          <p:cNvPicPr preferRelativeResize="0"/>
          <p:nvPr/>
        </p:nvPicPr>
        <p:blipFill rotWithShape="1">
          <a:blip r:embed="rId4">
            <a:alphaModFix/>
          </a:blip>
          <a:srcRect b="0" l="0" r="0" t="0"/>
          <a:stretch/>
        </p:blipFill>
        <p:spPr>
          <a:xfrm>
            <a:off x="4169979" y="1223821"/>
            <a:ext cx="4322379" cy="432237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0"/>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sz="4000"/>
              <a:t>Model Performance</a:t>
            </a:r>
            <a:endParaRPr sz="3200"/>
          </a:p>
        </p:txBody>
      </p:sp>
      <p:sp>
        <p:nvSpPr>
          <p:cNvPr id="294" name="Google Shape;294;p20"/>
          <p:cNvSpPr txBox="1"/>
          <p:nvPr>
            <p:ph idx="1" type="body"/>
          </p:nvPr>
        </p:nvSpPr>
        <p:spPr>
          <a:xfrm>
            <a:off x="457200" y="1021899"/>
            <a:ext cx="8229600" cy="4814202"/>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Clr>
                <a:schemeClr val="dk1"/>
              </a:buClr>
              <a:buSzPts val="2400"/>
              <a:buFont typeface="Tahoma"/>
              <a:buChar char="•"/>
            </a:pPr>
            <a:r>
              <a:rPr lang="en-US" sz="2400"/>
              <a:t>Classification models predict what class an instance (example) belongs to.</a:t>
            </a:r>
            <a:endParaRPr/>
          </a:p>
          <a:p>
            <a:pPr indent="-214312" lvl="1" marL="557213" rtl="0" algn="l">
              <a:lnSpc>
                <a:spcPct val="90000"/>
              </a:lnSpc>
              <a:spcBef>
                <a:spcPts val="400"/>
              </a:spcBef>
              <a:spcAft>
                <a:spcPts val="0"/>
              </a:spcAft>
              <a:buClr>
                <a:schemeClr val="dk1"/>
              </a:buClr>
              <a:buSzPts val="2000"/>
              <a:buFont typeface="Tahoma"/>
              <a:buChar char="–"/>
            </a:pPr>
            <a:r>
              <a:rPr lang="en-US" sz="2000"/>
              <a:t>E.g., good vs. bad credit risk (Credit), Response vs. no response to a direct marketing campaign, etc.   </a:t>
            </a:r>
            <a:endParaRPr/>
          </a:p>
          <a:p>
            <a:pPr indent="-104775" lvl="0" marL="257175" rtl="0" algn="l">
              <a:lnSpc>
                <a:spcPct val="90000"/>
              </a:lnSpc>
              <a:spcBef>
                <a:spcPts val="480"/>
              </a:spcBef>
              <a:spcAft>
                <a:spcPts val="0"/>
              </a:spcAft>
              <a:buClr>
                <a:schemeClr val="dk1"/>
              </a:buClr>
              <a:buSzPts val="2400"/>
              <a:buFont typeface="Tahoma"/>
              <a:buNone/>
            </a:pPr>
            <a:r>
              <a:t/>
            </a:r>
            <a:endParaRPr sz="2400"/>
          </a:p>
          <a:p>
            <a:pPr indent="-257175" lvl="0" marL="257175" rtl="0" algn="l">
              <a:lnSpc>
                <a:spcPct val="90000"/>
              </a:lnSpc>
              <a:spcBef>
                <a:spcPts val="480"/>
              </a:spcBef>
              <a:spcAft>
                <a:spcPts val="0"/>
              </a:spcAft>
              <a:buClr>
                <a:schemeClr val="dk1"/>
              </a:buClr>
              <a:buSzPts val="2400"/>
              <a:buFont typeface="Tahoma"/>
              <a:buChar char="•"/>
            </a:pPr>
            <a:r>
              <a:rPr lang="en-US" sz="2400"/>
              <a:t>Evaluation measure: Classification Accuracy </a:t>
            </a:r>
            <a:endParaRPr/>
          </a:p>
          <a:p>
            <a:pPr indent="-214312" lvl="1" marL="557213" rtl="0" algn="l">
              <a:lnSpc>
                <a:spcPct val="90000"/>
              </a:lnSpc>
              <a:spcBef>
                <a:spcPts val="440"/>
              </a:spcBef>
              <a:spcAft>
                <a:spcPts val="0"/>
              </a:spcAft>
              <a:buClr>
                <a:schemeClr val="dk1"/>
              </a:buClr>
              <a:buSzPts val="2200"/>
              <a:buFont typeface="Tahoma"/>
              <a:buChar char="–"/>
            </a:pPr>
            <a:r>
              <a:rPr lang="en-US" sz="2200"/>
              <a:t>Proportion of accurate classifications of examples in test set.  E.g., the model predicts the correct class for 70% of test examples.</a:t>
            </a:r>
            <a:endParaRPr/>
          </a:p>
          <a:p>
            <a:pPr indent="-74612" lvl="1" marL="557213" rtl="0" algn="l">
              <a:lnSpc>
                <a:spcPct val="90000"/>
              </a:lnSpc>
              <a:spcBef>
                <a:spcPts val="440"/>
              </a:spcBef>
              <a:spcAft>
                <a:spcPts val="0"/>
              </a:spcAft>
              <a:buClr>
                <a:schemeClr val="dk1"/>
              </a:buClr>
              <a:buSzPts val="2200"/>
              <a:buFont typeface="Tahoma"/>
              <a:buNone/>
            </a:pPr>
            <a:r>
              <a:t/>
            </a:r>
            <a:endParaRPr sz="2200"/>
          </a:p>
          <a:p>
            <a:pPr indent="-257175" lvl="0" marL="257175" rtl="0" algn="l">
              <a:lnSpc>
                <a:spcPct val="90000"/>
              </a:lnSpc>
              <a:spcBef>
                <a:spcPts val="480"/>
              </a:spcBef>
              <a:spcAft>
                <a:spcPts val="0"/>
              </a:spcAft>
              <a:buClr>
                <a:schemeClr val="dk1"/>
              </a:buClr>
              <a:buSzPts val="2400"/>
              <a:buFont typeface="Tahoma"/>
              <a:buChar char="•"/>
            </a:pPr>
            <a:r>
              <a:rPr lang="en-US" sz="2400"/>
              <a:t>Actual prediction is based on the majority prediction (cutoff at 50%)</a:t>
            </a:r>
            <a:endParaRPr/>
          </a:p>
          <a:p>
            <a:pPr indent="0" lvl="0" marL="0" rtl="0" algn="l">
              <a:lnSpc>
                <a:spcPct val="90000"/>
              </a:lnSpc>
              <a:spcBef>
                <a:spcPts val="480"/>
              </a:spcBef>
              <a:spcAft>
                <a:spcPts val="0"/>
              </a:spcAft>
              <a:buClr>
                <a:schemeClr val="dk1"/>
              </a:buClr>
              <a:buSzPts val="2400"/>
              <a:buFont typeface="Tahoma"/>
              <a:buNone/>
            </a:pPr>
            <a:r>
              <a:t/>
            </a:r>
            <a:endParaRPr sz="2400"/>
          </a:p>
          <a:p>
            <a:pPr indent="0" lvl="0" marL="0" rtl="0" algn="l">
              <a:lnSpc>
                <a:spcPct val="90000"/>
              </a:lnSpc>
              <a:spcBef>
                <a:spcPts val="480"/>
              </a:spcBef>
              <a:spcAft>
                <a:spcPts val="0"/>
              </a:spcAft>
              <a:buClr>
                <a:schemeClr val="dk1"/>
              </a:buClr>
              <a:buSzPts val="2400"/>
              <a:buFont typeface="Tahoma"/>
              <a:buNone/>
            </a:pPr>
            <a:r>
              <a:rPr lang="en-US" sz="2400"/>
              <a:t>What are the possible problems with this? </a:t>
            </a:r>
            <a:endParaRPr/>
          </a:p>
          <a:p>
            <a:pPr indent="0" lvl="0" marL="0" rtl="0" algn="l">
              <a:lnSpc>
                <a:spcPct val="90000"/>
              </a:lnSpc>
              <a:spcBef>
                <a:spcPts val="480"/>
              </a:spcBef>
              <a:spcAft>
                <a:spcPts val="0"/>
              </a:spcAft>
              <a:buClr>
                <a:schemeClr val="dk1"/>
              </a:buClr>
              <a:buSzPts val="2400"/>
              <a:buFont typeface="Tahoma"/>
              <a:buNone/>
            </a:pPr>
            <a:r>
              <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1"/>
          <p:cNvSpPr txBox="1"/>
          <p:nvPr>
            <p:ph type="title"/>
          </p:nvPr>
        </p:nvSpPr>
        <p:spPr>
          <a:xfrm>
            <a:off x="341588" y="279656"/>
            <a:ext cx="8229600" cy="633413"/>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Probability to Classification</a:t>
            </a:r>
            <a:br>
              <a:rPr lang="en-US"/>
            </a:br>
            <a:endParaRPr/>
          </a:p>
        </p:txBody>
      </p:sp>
      <p:graphicFrame>
        <p:nvGraphicFramePr>
          <p:cNvPr id="300" name="Google Shape;300;p21"/>
          <p:cNvGraphicFramePr/>
          <p:nvPr/>
        </p:nvGraphicFramePr>
        <p:xfrm>
          <a:off x="759376" y="1874699"/>
          <a:ext cx="3000000" cy="3000000"/>
        </p:xfrm>
        <a:graphic>
          <a:graphicData uri="http://schemas.openxmlformats.org/drawingml/2006/table">
            <a:tbl>
              <a:tblPr>
                <a:noFill/>
                <a:tableStyleId>{3E5F1C33-7A50-4F57-B663-8F283F88EFA9}</a:tableStyleId>
              </a:tblPr>
              <a:tblGrid>
                <a:gridCol w="838200"/>
                <a:gridCol w="1143000"/>
                <a:gridCol w="762000"/>
                <a:gridCol w="961450"/>
                <a:gridCol w="951400"/>
                <a:gridCol w="1368975"/>
                <a:gridCol w="1368975"/>
              </a:tblGrid>
              <a:tr h="659800">
                <a:tc gridSpan="4">
                  <a:txBody>
                    <a:bodyPr/>
                    <a:lstStyle/>
                    <a:p>
                      <a:pPr indent="0" lvl="0" marL="0" marR="0" rtl="0" algn="ctr">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Inputs</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Target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Model’s</a:t>
                      </a:r>
                      <a:endParaRPr/>
                    </a:p>
                    <a:p>
                      <a:pPr indent="0" lvl="0" marL="0" marR="0" rtl="0" algn="l">
                        <a:lnSpc>
                          <a:spcPct val="100000"/>
                        </a:lnSpc>
                        <a:spcBef>
                          <a:spcPts val="36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Prediction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rgbClr val="FF0000"/>
                          </a:solidFill>
                          <a:latin typeface="Arial"/>
                          <a:ea typeface="Arial"/>
                          <a:cs typeface="Arial"/>
                          <a:sym typeface="Arial"/>
                        </a:rPr>
                        <a:t>Predicted</a:t>
                      </a:r>
                      <a:endParaRPr/>
                    </a:p>
                    <a:p>
                      <a:pPr indent="0" lvl="0" marL="0" marR="0" rtl="0" algn="l">
                        <a:lnSpc>
                          <a:spcPct val="100000"/>
                        </a:lnSpc>
                        <a:spcBef>
                          <a:spcPts val="360"/>
                        </a:spcBef>
                        <a:spcAft>
                          <a:spcPts val="0"/>
                        </a:spcAft>
                        <a:buClr>
                          <a:schemeClr val="hlink"/>
                        </a:buClr>
                        <a:buSzPts val="1440"/>
                        <a:buFont typeface="Noto Sans Symbols"/>
                        <a:buNone/>
                      </a:pPr>
                      <a:r>
                        <a:rPr b="1" i="0" lang="en-US" sz="1800" u="none" cap="none" strike="noStrike">
                          <a:solidFill>
                            <a:srgbClr val="FF0000"/>
                          </a:solidFill>
                          <a:latin typeface="Arial"/>
                          <a:ea typeface="Arial"/>
                          <a:cs typeface="Arial"/>
                          <a:sym typeface="Arial"/>
                        </a:rPr>
                        <a:t>Class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975">
                <a:tc>
                  <a:txBody>
                    <a:bodyPr/>
                    <a:lstStyle/>
                    <a:p>
                      <a:pPr indent="0" lvl="0" marL="0" marR="0" rtl="0" algn="ctr">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Contract</a:t>
                      </a:r>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CareCalls</a:t>
                      </a:r>
                      <a:endParaRPr b="0" i="0" sz="12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Age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Income</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churn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P(churn)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churn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5700">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28</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39K</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0.81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t/>
                      </a:r>
                      <a:endParaRPr b="1"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0375">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56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183K</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0.31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t/>
                      </a:r>
                      <a:endParaRPr b="1"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5850">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61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63K</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0.72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t/>
                      </a:r>
                      <a:endParaRPr b="1"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75725">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28</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20K</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0.54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t/>
                      </a:r>
                      <a:endParaRPr b="1"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03775">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33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50k</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0.51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t/>
                      </a:r>
                      <a:endParaRPr b="1"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86725">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p>
                      <a:pPr indent="0" lvl="0" marL="0" marR="0" rtl="0" algn="l">
                        <a:lnSpc>
                          <a:spcPct val="100000"/>
                        </a:lnSpc>
                        <a:spcBef>
                          <a:spcPts val="360"/>
                        </a:spcBef>
                        <a:spcAft>
                          <a:spcPts val="0"/>
                        </a:spcAft>
                        <a:buClr>
                          <a:schemeClr val="hlink"/>
                        </a:buClr>
                        <a:buSzPts val="1440"/>
                        <a:buFont typeface="Noto Sans Symbols"/>
                        <a:buNone/>
                      </a:pPr>
                      <a:r>
                        <a:t/>
                      </a:r>
                      <a:endParaRPr b="1"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t/>
                      </a:r>
                      <a:endParaRPr b="1"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01" name="Google Shape;301;p21"/>
          <p:cNvSpPr txBox="1"/>
          <p:nvPr/>
        </p:nvSpPr>
        <p:spPr>
          <a:xfrm>
            <a:off x="1374743" y="1166813"/>
            <a:ext cx="660433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E0D30"/>
              </a:buClr>
              <a:buSzPts val="2000"/>
              <a:buFont typeface="Tahoma"/>
              <a:buNone/>
            </a:pPr>
            <a:r>
              <a:rPr b="0" i="0" lang="en-US" sz="2000" u="none" cap="none" strike="noStrike">
                <a:solidFill>
                  <a:schemeClr val="dk1"/>
                </a:solidFill>
                <a:latin typeface="Tahoma"/>
                <a:ea typeface="Tahoma"/>
                <a:cs typeface="Tahoma"/>
                <a:sym typeface="Tahoma"/>
              </a:rPr>
              <a:t>Consider our Churn example, and using a tree model to predict churn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2"/>
          <p:cNvSpPr txBox="1"/>
          <p:nvPr>
            <p:ph type="title"/>
          </p:nvPr>
        </p:nvSpPr>
        <p:spPr>
          <a:xfrm>
            <a:off x="241300" y="221444"/>
            <a:ext cx="8229600" cy="633413"/>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Probability to Classification:</a:t>
            </a:r>
            <a:br>
              <a:rPr lang="en-US"/>
            </a:br>
            <a:endParaRPr/>
          </a:p>
        </p:txBody>
      </p:sp>
      <p:graphicFrame>
        <p:nvGraphicFramePr>
          <p:cNvPr id="307" name="Google Shape;307;p22"/>
          <p:cNvGraphicFramePr/>
          <p:nvPr/>
        </p:nvGraphicFramePr>
        <p:xfrm>
          <a:off x="874987" y="2130401"/>
          <a:ext cx="3000000" cy="3000000"/>
        </p:xfrm>
        <a:graphic>
          <a:graphicData uri="http://schemas.openxmlformats.org/drawingml/2006/table">
            <a:tbl>
              <a:tblPr>
                <a:noFill/>
                <a:tableStyleId>{3E5F1C33-7A50-4F57-B663-8F283F88EFA9}</a:tableStyleId>
              </a:tblPr>
              <a:tblGrid>
                <a:gridCol w="846525"/>
                <a:gridCol w="1154325"/>
                <a:gridCol w="769550"/>
                <a:gridCol w="971000"/>
                <a:gridCol w="960850"/>
                <a:gridCol w="1382550"/>
                <a:gridCol w="1382550"/>
              </a:tblGrid>
              <a:tr h="639925">
                <a:tc gridSpan="4">
                  <a:txBody>
                    <a:bodyPr/>
                    <a:lstStyle/>
                    <a:p>
                      <a:pPr indent="0" lvl="0" marL="0" marR="0" rtl="0" algn="ctr">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Inputs</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Target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Model’s</a:t>
                      </a:r>
                      <a:endParaRPr/>
                    </a:p>
                    <a:p>
                      <a:pPr indent="0" lvl="0" marL="0" marR="0" rtl="0" algn="l">
                        <a:lnSpc>
                          <a:spcPct val="100000"/>
                        </a:lnSpc>
                        <a:spcBef>
                          <a:spcPts val="36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Prediction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rgbClr val="FF0000"/>
                          </a:solidFill>
                          <a:latin typeface="Arial"/>
                          <a:ea typeface="Arial"/>
                          <a:cs typeface="Arial"/>
                          <a:sym typeface="Arial"/>
                        </a:rPr>
                        <a:t>Predicted</a:t>
                      </a:r>
                      <a:endParaRPr/>
                    </a:p>
                    <a:p>
                      <a:pPr indent="0" lvl="0" marL="0" marR="0" rtl="0" algn="l">
                        <a:lnSpc>
                          <a:spcPct val="100000"/>
                        </a:lnSpc>
                        <a:spcBef>
                          <a:spcPts val="360"/>
                        </a:spcBef>
                        <a:spcAft>
                          <a:spcPts val="0"/>
                        </a:spcAft>
                        <a:buClr>
                          <a:schemeClr val="hlink"/>
                        </a:buClr>
                        <a:buSzPts val="1440"/>
                        <a:buFont typeface="Noto Sans Symbols"/>
                        <a:buNone/>
                      </a:pPr>
                      <a:r>
                        <a:rPr b="1" i="0" lang="en-US" sz="1800" u="none" cap="none" strike="noStrike">
                          <a:solidFill>
                            <a:srgbClr val="FF0000"/>
                          </a:solidFill>
                          <a:latin typeface="Arial"/>
                          <a:ea typeface="Arial"/>
                          <a:cs typeface="Arial"/>
                          <a:sym typeface="Arial"/>
                        </a:rPr>
                        <a:t>Class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450">
                <a:tc>
                  <a:txBody>
                    <a:bodyPr/>
                    <a:lstStyle/>
                    <a:p>
                      <a:pPr indent="0" lvl="0" marL="0" marR="0" rtl="0" algn="ctr">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Contract</a:t>
                      </a:r>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CareCalls</a:t>
                      </a:r>
                      <a:endParaRPr b="0" i="0" sz="12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Age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Income</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churn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P(churn)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rgbClr val="FF0000"/>
                          </a:solidFill>
                          <a:latin typeface="Arial"/>
                          <a:ea typeface="Arial"/>
                          <a:cs typeface="Arial"/>
                          <a:sym typeface="Arial"/>
                        </a:rPr>
                        <a:t>churn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1675">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28</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39K</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0.81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rgbClr val="FF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5275">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56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183K</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0.31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rgbClr val="FF0000"/>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0900">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61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63K</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0.72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rgbClr val="FF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8375">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28</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20K</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0.54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rgbClr val="FF0000"/>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8375">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33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50k</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0.51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63000">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p>
                      <a:pPr indent="0" lvl="0" marL="0" marR="0" rtl="0" algn="l">
                        <a:lnSpc>
                          <a:spcPct val="100000"/>
                        </a:lnSpc>
                        <a:spcBef>
                          <a:spcPts val="360"/>
                        </a:spcBef>
                        <a:spcAft>
                          <a:spcPts val="0"/>
                        </a:spcAft>
                        <a:buClr>
                          <a:schemeClr val="hlink"/>
                        </a:buClr>
                        <a:buSzPts val="1440"/>
                        <a:buFont typeface="Noto Sans Symbols"/>
                        <a:buNone/>
                      </a:pPr>
                      <a:r>
                        <a:t/>
                      </a:r>
                      <a:endParaRPr b="1"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t/>
                      </a:r>
                      <a:endParaRPr b="1"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08" name="Google Shape;308;p22"/>
          <p:cNvSpPr txBox="1"/>
          <p:nvPr/>
        </p:nvSpPr>
        <p:spPr>
          <a:xfrm>
            <a:off x="1864939" y="1473117"/>
            <a:ext cx="8229600" cy="12954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90000"/>
              </a:lnSpc>
              <a:spcBef>
                <a:spcPts val="0"/>
              </a:spcBef>
              <a:spcAft>
                <a:spcPts val="0"/>
              </a:spcAft>
              <a:buClr>
                <a:srgbClr val="8E0D30"/>
              </a:buClr>
              <a:buSzPts val="2400"/>
              <a:buFont typeface="Arial"/>
              <a:buChar char="•"/>
            </a:pPr>
            <a:r>
              <a:rPr b="0" i="0" lang="en-US" sz="2400" u="none" cap="none" strike="noStrike">
                <a:solidFill>
                  <a:schemeClr val="dk1"/>
                </a:solidFill>
                <a:latin typeface="Arial"/>
                <a:ea typeface="Arial"/>
                <a:cs typeface="Arial"/>
                <a:sym typeface="Arial"/>
              </a:rPr>
              <a:t>If p(churn) &gt; 0.5 then predict churn = 1</a:t>
            </a:r>
            <a:endParaRPr b="1" i="0" sz="2800" u="none" cap="none" strike="noStrike">
              <a:solidFill>
                <a:schemeClr val="dk1"/>
              </a:solidFill>
              <a:latin typeface="Arial"/>
              <a:ea typeface="Arial"/>
              <a:cs typeface="Arial"/>
              <a:sym typeface="Arial"/>
            </a:endParaRPr>
          </a:p>
        </p:txBody>
      </p:sp>
      <p:sp>
        <p:nvSpPr>
          <p:cNvPr id="309" name="Google Shape;309;p22"/>
          <p:cNvSpPr txBox="1"/>
          <p:nvPr/>
        </p:nvSpPr>
        <p:spPr>
          <a:xfrm>
            <a:off x="3004807" y="839704"/>
            <a:ext cx="3134384" cy="40011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b="0" i="0" lang="en-US" sz="2000" u="none" cap="none" strike="noStrike">
                <a:solidFill>
                  <a:schemeClr val="dk1"/>
                </a:solidFill>
                <a:latin typeface="Tahoma"/>
                <a:ea typeface="Tahoma"/>
                <a:cs typeface="Tahoma"/>
                <a:sym typeface="Tahoma"/>
              </a:rPr>
              <a:t>Use standard cutoff at 0.5</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3"/>
          <p:cNvSpPr txBox="1"/>
          <p:nvPr>
            <p:ph type="title"/>
          </p:nvPr>
        </p:nvSpPr>
        <p:spPr>
          <a:xfrm>
            <a:off x="419101" y="238172"/>
            <a:ext cx="8229600" cy="633413"/>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Probability to Classification:</a:t>
            </a:r>
            <a:br>
              <a:rPr lang="en-US"/>
            </a:br>
            <a:endParaRPr/>
          </a:p>
        </p:txBody>
      </p:sp>
      <p:graphicFrame>
        <p:nvGraphicFramePr>
          <p:cNvPr id="316" name="Google Shape;316;p23"/>
          <p:cNvGraphicFramePr/>
          <p:nvPr/>
        </p:nvGraphicFramePr>
        <p:xfrm>
          <a:off x="152399" y="1594981"/>
          <a:ext cx="3000000" cy="3000000"/>
        </p:xfrm>
        <a:graphic>
          <a:graphicData uri="http://schemas.openxmlformats.org/drawingml/2006/table">
            <a:tbl>
              <a:tblPr>
                <a:noFill/>
                <a:tableStyleId>{3E5F1C33-7A50-4F57-B663-8F283F88EFA9}</a:tableStyleId>
              </a:tblPr>
              <a:tblGrid>
                <a:gridCol w="838200"/>
                <a:gridCol w="1143000"/>
                <a:gridCol w="762000"/>
                <a:gridCol w="961450"/>
                <a:gridCol w="951400"/>
                <a:gridCol w="1368975"/>
                <a:gridCol w="1368975"/>
                <a:gridCol w="1368975"/>
              </a:tblGrid>
              <a:tr h="647025">
                <a:tc gridSpan="4">
                  <a:txBody>
                    <a:bodyPr/>
                    <a:lstStyle/>
                    <a:p>
                      <a:pPr indent="0" lvl="0" marL="0" marR="0" rtl="0" algn="ctr">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Inputs</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Target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Model’s</a:t>
                      </a:r>
                      <a:endParaRPr/>
                    </a:p>
                    <a:p>
                      <a:pPr indent="0" lvl="0" marL="0" marR="0" rtl="0" algn="l">
                        <a:lnSpc>
                          <a:spcPct val="100000"/>
                        </a:lnSpc>
                        <a:spcBef>
                          <a:spcPts val="36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Prediction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Predicted</a:t>
                      </a:r>
                      <a:endParaRPr/>
                    </a:p>
                    <a:p>
                      <a:pPr indent="0" lvl="0" marL="0" marR="0" rtl="0" algn="l">
                        <a:lnSpc>
                          <a:spcPct val="100000"/>
                        </a:lnSpc>
                        <a:spcBef>
                          <a:spcPts val="36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Class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Correct/</a:t>
                      </a:r>
                      <a:endParaRPr/>
                    </a:p>
                    <a:p>
                      <a:pPr indent="0" lvl="0" marL="0" marR="0" rtl="0" algn="l">
                        <a:lnSpc>
                          <a:spcPct val="100000"/>
                        </a:lnSpc>
                        <a:spcBef>
                          <a:spcPts val="36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incorrect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4575">
                <a:tc>
                  <a:txBody>
                    <a:bodyPr/>
                    <a:lstStyle/>
                    <a:p>
                      <a:pPr indent="0" lvl="0" marL="0" marR="0" rtl="0" algn="ctr">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Contract</a:t>
                      </a:r>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CareCalls</a:t>
                      </a:r>
                      <a:endParaRPr b="0" i="0" sz="12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Age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Income</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churn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P(churn)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churn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280"/>
                        <a:buFont typeface="Noto Sans Symbols"/>
                        <a:buNone/>
                      </a:pPr>
                      <a:r>
                        <a:t/>
                      </a:r>
                      <a:endParaRPr b="1" i="0" sz="16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6675">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28</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39K</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0.81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600"/>
                        <a:buFont typeface="Noto Sans Symbols"/>
                        <a:buNone/>
                      </a:pPr>
                      <a:r>
                        <a:rPr b="1" i="0" lang="en-US" sz="2000" u="none" cap="none" strike="noStrike">
                          <a:solidFill>
                            <a:schemeClr val="dk1"/>
                          </a:solidFill>
                          <a:latin typeface="SimSun"/>
                          <a:ea typeface="SimSun"/>
                          <a:cs typeface="SimSun"/>
                          <a:sym typeface="SimSun"/>
                        </a:rPr>
                        <a: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0675">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56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183K</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0.31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600"/>
                        <a:buFont typeface="Noto Sans Symbols"/>
                        <a:buNone/>
                      </a:pPr>
                      <a:r>
                        <a:rPr b="1" i="0" lang="en-US" sz="2000" u="none" cap="none" strike="noStrike">
                          <a:solidFill>
                            <a:schemeClr val="dk1"/>
                          </a:solidFill>
                          <a:latin typeface="SimSun"/>
                          <a:ea typeface="SimSun"/>
                          <a:cs typeface="SimSun"/>
                          <a:sym typeface="SimSun"/>
                        </a:rPr>
                        <a: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6225">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61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63K</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0.72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600"/>
                        <a:buFont typeface="Noto Sans Symbols"/>
                        <a:buNone/>
                      </a:pPr>
                      <a:r>
                        <a:rPr b="1" i="0" lang="en-US" sz="2000" u="none" cap="none" strike="noStrike">
                          <a:solidFill>
                            <a:schemeClr val="dk1"/>
                          </a:solidFill>
                          <a:latin typeface="Arial"/>
                          <a:ea typeface="Arial"/>
                          <a:cs typeface="Arial"/>
                          <a:sym typeface="Arial"/>
                        </a:rPr>
                        <a:t>X</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64575">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28</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20K</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0.54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600"/>
                        <a:buFont typeface="Noto Sans Symbols"/>
                        <a:buNone/>
                      </a:pPr>
                      <a:r>
                        <a:rPr b="1" i="0" lang="en-US" sz="2000" u="none" cap="none" strike="noStrike">
                          <a:solidFill>
                            <a:schemeClr val="dk1"/>
                          </a:solidFill>
                          <a:latin typeface="SimSun"/>
                          <a:ea typeface="SimSun"/>
                          <a:cs typeface="SimSun"/>
                          <a:sym typeface="SimSun"/>
                        </a:rPr>
                        <a: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4000">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33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50k</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0.51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600"/>
                        <a:buFont typeface="Noto Sans Symbols"/>
                        <a:buNone/>
                      </a:pPr>
                      <a:r>
                        <a:rPr b="1" i="0" lang="en-US" sz="2000" u="none" cap="none" strike="noStrike">
                          <a:solidFill>
                            <a:schemeClr val="dk1"/>
                          </a:solidFill>
                          <a:latin typeface="Arial"/>
                          <a:ea typeface="Arial"/>
                          <a:cs typeface="Arial"/>
                          <a:sym typeface="Arial"/>
                        </a:rPr>
                        <a:t>X</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28600">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600"/>
                        <a:buFont typeface="Noto Sans Symbols"/>
                        <a:buNone/>
                      </a:pPr>
                      <a:r>
                        <a:t/>
                      </a:r>
                      <a:endParaRPr b="1" i="0" sz="20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17" name="Google Shape;317;p23"/>
          <p:cNvSpPr txBox="1"/>
          <p:nvPr/>
        </p:nvSpPr>
        <p:spPr>
          <a:xfrm>
            <a:off x="3092490" y="871585"/>
            <a:ext cx="3134384" cy="40011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b="0" i="0" lang="en-US" sz="2000" u="none" cap="none" strike="noStrike">
                <a:solidFill>
                  <a:schemeClr val="dk1"/>
                </a:solidFill>
                <a:latin typeface="Tahoma"/>
                <a:ea typeface="Tahoma"/>
                <a:cs typeface="Tahoma"/>
                <a:sym typeface="Tahoma"/>
              </a:rPr>
              <a:t>Use standard cutoff at 0.5</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4"/>
          <p:cNvSpPr txBox="1"/>
          <p:nvPr>
            <p:ph type="title"/>
          </p:nvPr>
        </p:nvSpPr>
        <p:spPr>
          <a:xfrm>
            <a:off x="457200" y="366582"/>
            <a:ext cx="8229600" cy="633413"/>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Probability to Classification:</a:t>
            </a:r>
            <a:br>
              <a:rPr lang="en-US"/>
            </a:br>
            <a:endParaRPr/>
          </a:p>
        </p:txBody>
      </p:sp>
      <p:graphicFrame>
        <p:nvGraphicFramePr>
          <p:cNvPr id="324" name="Google Shape;324;p24"/>
          <p:cNvGraphicFramePr/>
          <p:nvPr/>
        </p:nvGraphicFramePr>
        <p:xfrm>
          <a:off x="304797" y="2057400"/>
          <a:ext cx="3000000" cy="3000000"/>
        </p:xfrm>
        <a:graphic>
          <a:graphicData uri="http://schemas.openxmlformats.org/drawingml/2006/table">
            <a:tbl>
              <a:tblPr>
                <a:noFill/>
                <a:tableStyleId>{3E5F1C33-7A50-4F57-B663-8F283F88EFA9}</a:tableStyleId>
              </a:tblPr>
              <a:tblGrid>
                <a:gridCol w="838200"/>
                <a:gridCol w="1143000"/>
                <a:gridCol w="762000"/>
                <a:gridCol w="961450"/>
                <a:gridCol w="951400"/>
                <a:gridCol w="1368975"/>
                <a:gridCol w="1368975"/>
                <a:gridCol w="1368975"/>
              </a:tblGrid>
              <a:tr h="662150">
                <a:tc gridSpan="4">
                  <a:txBody>
                    <a:bodyPr/>
                    <a:lstStyle/>
                    <a:p>
                      <a:pPr indent="0" lvl="0" marL="0" marR="0" rtl="0" algn="ctr">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Inputs</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Target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Model’s</a:t>
                      </a:r>
                      <a:endParaRPr/>
                    </a:p>
                    <a:p>
                      <a:pPr indent="0" lvl="0" marL="0" marR="0" rtl="0" algn="l">
                        <a:lnSpc>
                          <a:spcPct val="100000"/>
                        </a:lnSpc>
                        <a:spcBef>
                          <a:spcPts val="36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Prediction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Predicted</a:t>
                      </a:r>
                      <a:endParaRPr/>
                    </a:p>
                    <a:p>
                      <a:pPr indent="0" lvl="0" marL="0" marR="0" rtl="0" algn="l">
                        <a:lnSpc>
                          <a:spcPct val="100000"/>
                        </a:lnSpc>
                        <a:spcBef>
                          <a:spcPts val="36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Class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Correct/</a:t>
                      </a:r>
                      <a:endParaRPr/>
                    </a:p>
                    <a:p>
                      <a:pPr indent="0" lvl="0" marL="0" marR="0" rtl="0" algn="l">
                        <a:lnSpc>
                          <a:spcPct val="100000"/>
                        </a:lnSpc>
                        <a:spcBef>
                          <a:spcPts val="36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incorrect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3325">
                <a:tc>
                  <a:txBody>
                    <a:bodyPr/>
                    <a:lstStyle/>
                    <a:p>
                      <a:pPr indent="0" lvl="0" marL="0" marR="0" rtl="0" algn="ctr">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Contract</a:t>
                      </a:r>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CareCalls</a:t>
                      </a:r>
                      <a:endParaRPr b="0" i="0" sz="12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Age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Income</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churn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P(churn)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churn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280"/>
                        <a:buFont typeface="Noto Sans Symbols"/>
                        <a:buNone/>
                      </a:pPr>
                      <a:r>
                        <a:t/>
                      </a:r>
                      <a:endParaRPr b="1" i="0" sz="16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7375">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28</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39K</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0.81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600"/>
                        <a:buFont typeface="Noto Sans Symbols"/>
                        <a:buNone/>
                      </a:pPr>
                      <a:r>
                        <a:rPr b="1" i="0" lang="en-US" sz="2000" u="none" cap="none" strike="noStrike">
                          <a:solidFill>
                            <a:schemeClr val="dk1"/>
                          </a:solidFill>
                          <a:latin typeface="SimSun"/>
                          <a:ea typeface="SimSun"/>
                          <a:cs typeface="SimSun"/>
                          <a:sym typeface="SimSun"/>
                        </a:rPr>
                        <a: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2150">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56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183K</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0.31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600"/>
                        <a:buFont typeface="Noto Sans Symbols"/>
                        <a:buNone/>
                      </a:pPr>
                      <a:r>
                        <a:rPr b="1" i="0" lang="en-US" sz="2000" u="none" cap="none" strike="noStrike">
                          <a:solidFill>
                            <a:schemeClr val="dk1"/>
                          </a:solidFill>
                          <a:latin typeface="SimSun"/>
                          <a:ea typeface="SimSun"/>
                          <a:cs typeface="SimSun"/>
                          <a:sym typeface="SimSun"/>
                        </a:rPr>
                        <a: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7625">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61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63K</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0.72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600"/>
                        <a:buFont typeface="Noto Sans Symbols"/>
                        <a:buNone/>
                      </a:pPr>
                      <a:r>
                        <a:rPr b="1" i="0" lang="en-US" sz="2000" u="none" cap="none" strike="noStrike">
                          <a:solidFill>
                            <a:schemeClr val="dk1"/>
                          </a:solidFill>
                          <a:latin typeface="SimSun"/>
                          <a:ea typeface="SimSun"/>
                          <a:cs typeface="SimSun"/>
                          <a:sym typeface="SimSun"/>
                        </a:rPr>
                        <a: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77775">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28</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20K</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0.54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600"/>
                        <a:buFont typeface="Noto Sans Symbols"/>
                        <a:buNone/>
                      </a:pPr>
                      <a:r>
                        <a:rPr b="1" i="0" lang="en-US" sz="2000" u="none" cap="none" strike="noStrike">
                          <a:solidFill>
                            <a:schemeClr val="dk1"/>
                          </a:solidFill>
                          <a:latin typeface="Arial"/>
                          <a:ea typeface="Arial"/>
                          <a:cs typeface="Arial"/>
                          <a:sym typeface="Arial"/>
                        </a:rPr>
                        <a:t>X</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3600">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33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50k</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0.51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600"/>
                        <a:buFont typeface="Noto Sans Symbols"/>
                        <a:buNone/>
                      </a:pPr>
                      <a:r>
                        <a:rPr b="1" i="0" lang="en-US" sz="2000" u="none" cap="none" strike="noStrike">
                          <a:solidFill>
                            <a:schemeClr val="dk1"/>
                          </a:solidFill>
                          <a:latin typeface="SimSun"/>
                          <a:ea typeface="SimSun"/>
                          <a:cs typeface="SimSun"/>
                          <a:sym typeface="SimSun"/>
                        </a:rPr>
                        <a: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3600">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440"/>
                        <a:buFont typeface="Noto Sans Symbols"/>
                        <a:buNone/>
                      </a:pPr>
                      <a:r>
                        <a:rPr b="1" i="0" lang="en-US" sz="1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600"/>
                        <a:buFont typeface="Noto Sans Symbols"/>
                        <a:buNone/>
                      </a:pPr>
                      <a:r>
                        <a:rPr b="1" i="0" lang="en-US" sz="20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25" name="Google Shape;325;p24"/>
          <p:cNvSpPr txBox="1"/>
          <p:nvPr/>
        </p:nvSpPr>
        <p:spPr>
          <a:xfrm>
            <a:off x="3113844" y="1457235"/>
            <a:ext cx="2916311" cy="40011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b="0" i="0" lang="en-US" sz="2000" u="none" cap="none" strike="noStrike">
                <a:solidFill>
                  <a:schemeClr val="dk1"/>
                </a:solidFill>
                <a:latin typeface="Tahoma"/>
                <a:ea typeface="Tahoma"/>
                <a:cs typeface="Tahoma"/>
                <a:sym typeface="Tahoma"/>
              </a:rPr>
              <a:t>Try another cutoff = 0.8</a:t>
            </a:r>
            <a:endParaRPr/>
          </a:p>
        </p:txBody>
      </p:sp>
      <p:sp>
        <p:nvSpPr>
          <p:cNvPr id="326" name="Google Shape;326;p24"/>
          <p:cNvSpPr txBox="1"/>
          <p:nvPr/>
        </p:nvSpPr>
        <p:spPr>
          <a:xfrm>
            <a:off x="1340895" y="799940"/>
            <a:ext cx="67709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b="0" i="0" lang="en-US" sz="2000" u="none" cap="none" strike="noStrike">
                <a:solidFill>
                  <a:schemeClr val="dk1"/>
                </a:solidFill>
                <a:latin typeface="Tahoma"/>
                <a:ea typeface="Tahoma"/>
                <a:cs typeface="Tahoma"/>
                <a:sym typeface="Tahoma"/>
              </a:rPr>
              <a:t>What cutoff correlates best to the action we would take….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What cutoff to choose?</a:t>
            </a:r>
            <a:endParaRPr/>
          </a:p>
        </p:txBody>
      </p:sp>
      <p:sp>
        <p:nvSpPr>
          <p:cNvPr id="333" name="Google Shape;333;p25"/>
          <p:cNvSpPr txBox="1"/>
          <p:nvPr/>
        </p:nvSpPr>
        <p:spPr>
          <a:xfrm>
            <a:off x="1074105" y="1417638"/>
            <a:ext cx="5677423" cy="272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b="0" i="0" lang="en-US" sz="2000" u="none" cap="none" strike="noStrike">
                <a:solidFill>
                  <a:schemeClr val="dk1"/>
                </a:solidFill>
                <a:latin typeface="Tahoma"/>
                <a:ea typeface="Tahoma"/>
                <a:cs typeface="Tahoma"/>
                <a:sym typeface="Tahoma"/>
              </a:rPr>
              <a:t>Depends on:</a:t>
            </a:r>
            <a:endParaRPr/>
          </a:p>
          <a:p>
            <a:pPr indent="0" lvl="1" marL="457200" marR="0" rtl="0" algn="l">
              <a:spcBef>
                <a:spcPts val="360"/>
              </a:spcBef>
              <a:spcAft>
                <a:spcPts val="0"/>
              </a:spcAft>
              <a:buClr>
                <a:srgbClr val="8E0D30"/>
              </a:buClr>
              <a:buSzPts val="1800"/>
              <a:buFont typeface="Times New Roman"/>
              <a:buNone/>
            </a:pPr>
            <a:r>
              <a:t/>
            </a:r>
            <a:endParaRPr b="0" i="0" sz="1800" u="none" cap="none" strike="noStrike">
              <a:solidFill>
                <a:schemeClr val="dk1"/>
              </a:solidFill>
              <a:latin typeface="Tahoma"/>
              <a:ea typeface="Tahoma"/>
              <a:cs typeface="Tahoma"/>
              <a:sym typeface="Tahoma"/>
            </a:endParaRPr>
          </a:p>
          <a:p>
            <a:pPr indent="0" lvl="1" marL="457200" marR="0" rtl="0" algn="l">
              <a:spcBef>
                <a:spcPts val="360"/>
              </a:spcBef>
              <a:spcAft>
                <a:spcPts val="0"/>
              </a:spcAft>
              <a:buClr>
                <a:srgbClr val="8E0D30"/>
              </a:buClr>
              <a:buSzPts val="1800"/>
              <a:buFont typeface="Tahoma"/>
              <a:buNone/>
            </a:pPr>
            <a:r>
              <a:rPr b="0" i="0" lang="en-US" sz="1800" u="none" cap="none" strike="noStrike">
                <a:solidFill>
                  <a:schemeClr val="dk1"/>
                </a:solidFill>
                <a:latin typeface="Tahoma"/>
                <a:ea typeface="Tahoma"/>
                <a:cs typeface="Tahoma"/>
                <a:sym typeface="Tahoma"/>
              </a:rPr>
              <a:t>- the baserate</a:t>
            </a:r>
            <a:endParaRPr b="0" i="0" sz="1800" u="none" cap="none" strike="noStrike">
              <a:solidFill>
                <a:schemeClr val="dk1"/>
              </a:solidFill>
              <a:latin typeface="Tahoma"/>
              <a:ea typeface="Tahoma"/>
              <a:cs typeface="Tahoma"/>
              <a:sym typeface="Tahoma"/>
            </a:endParaRPr>
          </a:p>
          <a:p>
            <a:pPr indent="0" lvl="1" marL="457200" marR="0" rtl="0" algn="l">
              <a:spcBef>
                <a:spcPts val="360"/>
              </a:spcBef>
              <a:spcAft>
                <a:spcPts val="0"/>
              </a:spcAft>
              <a:buClr>
                <a:srgbClr val="8E0D30"/>
              </a:buClr>
              <a:buSzPts val="1800"/>
              <a:buFont typeface="Tahoma"/>
              <a:buNone/>
            </a:pPr>
            <a:r>
              <a:rPr b="0" i="0" lang="en-US" sz="1800" u="none" cap="none" strike="noStrike">
                <a:solidFill>
                  <a:schemeClr val="dk1"/>
                </a:solidFill>
                <a:latin typeface="Tahoma"/>
                <a:ea typeface="Tahoma"/>
                <a:cs typeface="Tahoma"/>
                <a:sym typeface="Tahoma"/>
              </a:rPr>
              <a:t>- what action we intend to take</a:t>
            </a:r>
            <a:endParaRPr/>
          </a:p>
          <a:p>
            <a:pPr indent="0" lvl="1" marL="457200" marR="0" rtl="0" algn="l">
              <a:spcBef>
                <a:spcPts val="360"/>
              </a:spcBef>
              <a:spcAft>
                <a:spcPts val="0"/>
              </a:spcAft>
              <a:buClr>
                <a:srgbClr val="8E0D30"/>
              </a:buClr>
              <a:buSzPts val="1800"/>
              <a:buFont typeface="Tahoma"/>
              <a:buNone/>
            </a:pPr>
            <a:r>
              <a:rPr b="0" i="0" lang="en-US" sz="1800" u="none" cap="none" strike="noStrike">
                <a:solidFill>
                  <a:schemeClr val="dk1"/>
                </a:solidFill>
                <a:latin typeface="Tahoma"/>
                <a:ea typeface="Tahoma"/>
                <a:cs typeface="Tahoma"/>
                <a:sym typeface="Tahoma"/>
              </a:rPr>
              <a:t>- the cost of the action we intent to take</a:t>
            </a:r>
            <a:endParaRPr/>
          </a:p>
          <a:p>
            <a:pPr indent="0" lvl="1" marL="457200" marR="0" rtl="0" algn="l">
              <a:spcBef>
                <a:spcPts val="360"/>
              </a:spcBef>
              <a:spcAft>
                <a:spcPts val="0"/>
              </a:spcAft>
              <a:buClr>
                <a:srgbClr val="8E0D30"/>
              </a:buClr>
              <a:buSzPts val="1800"/>
              <a:buFont typeface="Tahoma"/>
              <a:buNone/>
            </a:pPr>
            <a:r>
              <a:rPr b="0" i="0" lang="en-US" sz="1800" u="none" cap="none" strike="noStrike">
                <a:solidFill>
                  <a:schemeClr val="dk1"/>
                </a:solidFill>
                <a:latin typeface="Tahoma"/>
                <a:ea typeface="Tahoma"/>
                <a:cs typeface="Tahoma"/>
                <a:sym typeface="Tahoma"/>
              </a:rPr>
              <a:t>- overall performance of the split</a:t>
            </a:r>
            <a:endParaRPr/>
          </a:p>
          <a:p>
            <a:pPr indent="0" lvl="1" marL="457200" marR="0" rtl="0" algn="l">
              <a:spcBef>
                <a:spcPts val="360"/>
              </a:spcBef>
              <a:spcAft>
                <a:spcPts val="0"/>
              </a:spcAft>
              <a:buClr>
                <a:srgbClr val="8E0D30"/>
              </a:buClr>
              <a:buSzPts val="1800"/>
              <a:buFont typeface="Tahoma"/>
              <a:buNone/>
            </a:pPr>
            <a:r>
              <a:rPr b="0" i="0" lang="en-US" sz="1800" u="none" cap="none" strike="noStrike">
                <a:solidFill>
                  <a:schemeClr val="dk1"/>
                </a:solidFill>
                <a:latin typeface="Tahoma"/>
                <a:ea typeface="Tahoma"/>
                <a:cs typeface="Tahoma"/>
                <a:sym typeface="Tahoma"/>
              </a:rPr>
              <a:t>- the distribution of the predictions</a:t>
            </a:r>
            <a:endParaRPr/>
          </a:p>
          <a:p>
            <a:pPr indent="0" lvl="1" marL="457200" marR="0" rtl="0" algn="l">
              <a:spcBef>
                <a:spcPts val="360"/>
              </a:spcBef>
              <a:spcAft>
                <a:spcPts val="0"/>
              </a:spcAft>
              <a:buClr>
                <a:srgbClr val="8E0D30"/>
              </a:buClr>
              <a:buSzPts val="1800"/>
              <a:buFont typeface="Tahoma"/>
              <a:buNone/>
            </a:pPr>
            <a:r>
              <a:rPr b="0" i="0" lang="en-US" sz="1800" u="none" cap="none" strike="noStrike">
                <a:solidFill>
                  <a:schemeClr val="dk1"/>
                </a:solidFill>
                <a:latin typeface="Tahoma"/>
                <a:ea typeface="Tahoma"/>
                <a:cs typeface="Tahoma"/>
                <a:sym typeface="Tahoma"/>
              </a:rPr>
              <a:t>- the costs of errors</a:t>
            </a:r>
            <a:endParaRPr/>
          </a:p>
        </p:txBody>
      </p:sp>
      <p:sp>
        <p:nvSpPr>
          <p:cNvPr id="334" name="Google Shape;334;p25"/>
          <p:cNvSpPr txBox="1"/>
          <p:nvPr/>
        </p:nvSpPr>
        <p:spPr>
          <a:xfrm>
            <a:off x="1966586" y="4935255"/>
            <a:ext cx="4761625" cy="400110"/>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b="0" i="0" lang="en-US" sz="2000" u="none" cap="none" strike="noStrike">
                <a:solidFill>
                  <a:schemeClr val="dk1"/>
                </a:solidFill>
                <a:latin typeface="Tahoma"/>
                <a:ea typeface="Tahoma"/>
                <a:cs typeface="Tahoma"/>
                <a:sym typeface="Tahoma"/>
              </a:rPr>
              <a:t>We may want to explore multiple cutoffs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6"/>
          <p:cNvSpPr txBox="1"/>
          <p:nvPr>
            <p:ph type="title"/>
          </p:nvPr>
        </p:nvSpPr>
        <p:spPr>
          <a:xfrm>
            <a:off x="304800" y="152400"/>
            <a:ext cx="84582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Example: Non-profit Mailing</a:t>
            </a:r>
            <a:endParaRPr/>
          </a:p>
        </p:txBody>
      </p:sp>
      <p:pic>
        <p:nvPicPr>
          <p:cNvPr descr="http://t1.gstatic.com/images?q=tbn:ANd9GcRSdTxwqa895AYiYirV8UafDJ_x39VNpEM93PjG_Aluw6KXJnji8g" id="341" name="Google Shape;341;p26"/>
          <p:cNvPicPr preferRelativeResize="0"/>
          <p:nvPr/>
        </p:nvPicPr>
        <p:blipFill rotWithShape="1">
          <a:blip r:embed="rId3">
            <a:alphaModFix/>
          </a:blip>
          <a:srcRect b="0" l="0" r="0" t="0"/>
          <a:stretch/>
        </p:blipFill>
        <p:spPr>
          <a:xfrm>
            <a:off x="1371600" y="1600200"/>
            <a:ext cx="1998406" cy="1371600"/>
          </a:xfrm>
          <a:prstGeom prst="rect">
            <a:avLst/>
          </a:prstGeom>
          <a:noFill/>
          <a:ln>
            <a:noFill/>
          </a:ln>
        </p:spPr>
      </p:pic>
      <p:pic>
        <p:nvPicPr>
          <p:cNvPr descr="http://t2.gstatic.com/images?q=tbn:ANd9GcRhljqhWMIG0UD0He_3VNWoL-8gIPwd7B3-TUniOnI_T5RD2IIpsg" id="342" name="Google Shape;342;p26"/>
          <p:cNvPicPr preferRelativeResize="0"/>
          <p:nvPr/>
        </p:nvPicPr>
        <p:blipFill rotWithShape="1">
          <a:blip r:embed="rId4">
            <a:alphaModFix/>
          </a:blip>
          <a:srcRect b="0" l="0" r="0" t="0"/>
          <a:stretch/>
        </p:blipFill>
        <p:spPr>
          <a:xfrm>
            <a:off x="4724400" y="1143000"/>
            <a:ext cx="2619375" cy="1743075"/>
          </a:xfrm>
          <a:prstGeom prst="rect">
            <a:avLst/>
          </a:prstGeom>
          <a:noFill/>
          <a:ln>
            <a:noFill/>
          </a:ln>
        </p:spPr>
      </p:pic>
      <p:sp>
        <p:nvSpPr>
          <p:cNvPr id="343" name="Google Shape;343;p26"/>
          <p:cNvSpPr txBox="1"/>
          <p:nvPr/>
        </p:nvSpPr>
        <p:spPr>
          <a:xfrm>
            <a:off x="609600" y="3419475"/>
            <a:ext cx="7924800" cy="2971800"/>
          </a:xfrm>
          <a:prstGeom prst="rect">
            <a:avLst/>
          </a:prstGeom>
          <a:noFill/>
          <a:ln>
            <a:noFill/>
          </a:ln>
        </p:spPr>
        <p:txBody>
          <a:bodyPr anchorCtr="0" anchor="t" bIns="45700" lIns="91425" spcFirstLastPara="1" rIns="91425" wrap="square" tIns="45700">
            <a:noAutofit/>
          </a:bodyPr>
          <a:lstStyle/>
          <a:p>
            <a:pPr indent="-342899" lvl="0" marL="411163" marR="0" rtl="0" algn="l">
              <a:spcBef>
                <a:spcPts val="0"/>
              </a:spcBef>
              <a:spcAft>
                <a:spcPts val="0"/>
              </a:spcAft>
              <a:buClr>
                <a:schemeClr val="dk2"/>
              </a:buClr>
              <a:buSzPts val="2280"/>
              <a:buFont typeface="Noto Sans Symbols"/>
              <a:buChar char="▪"/>
            </a:pPr>
            <a:r>
              <a:rPr b="0" i="0" lang="en-US" sz="2400" u="none" cap="none" strike="noStrike">
                <a:solidFill>
                  <a:schemeClr val="dk1"/>
                </a:solidFill>
                <a:latin typeface="Arial"/>
                <a:ea typeface="Arial"/>
                <a:cs typeface="Arial"/>
                <a:sym typeface="Arial"/>
              </a:rPr>
              <a:t>You work for a non-profit company with a big mailing list</a:t>
            </a:r>
            <a:endParaRPr/>
          </a:p>
          <a:p>
            <a:pPr indent="-342899" lvl="0" marL="411163" marR="0" rtl="0" algn="l">
              <a:spcBef>
                <a:spcPts val="700"/>
              </a:spcBef>
              <a:spcAft>
                <a:spcPts val="0"/>
              </a:spcAft>
              <a:buClr>
                <a:schemeClr val="dk2"/>
              </a:buClr>
              <a:buSzPts val="2280"/>
              <a:buFont typeface="Noto Sans Symbols"/>
              <a:buChar char="▪"/>
            </a:pPr>
            <a:r>
              <a:rPr b="0" i="0" lang="en-US" sz="2400" u="none" cap="none" strike="noStrike">
                <a:solidFill>
                  <a:schemeClr val="dk1"/>
                </a:solidFill>
                <a:latin typeface="Arial"/>
                <a:ea typeface="Arial"/>
                <a:cs typeface="Arial"/>
                <a:sym typeface="Arial"/>
              </a:rPr>
              <a:t>You want to send a nice mailing with a solicitation to give to the charity</a:t>
            </a:r>
            <a:endParaRPr/>
          </a:p>
          <a:p>
            <a:pPr indent="-342899" lvl="0" marL="411163" marR="0" rtl="0" algn="l">
              <a:spcBef>
                <a:spcPts val="700"/>
              </a:spcBef>
              <a:spcAft>
                <a:spcPts val="0"/>
              </a:spcAft>
              <a:buClr>
                <a:schemeClr val="dk2"/>
              </a:buClr>
              <a:buSzPts val="2280"/>
              <a:buFont typeface="Noto Sans Symbols"/>
              <a:buChar char="▪"/>
            </a:pPr>
            <a:r>
              <a:rPr b="0" i="0" lang="en-US" sz="2400" u="none" cap="none" strike="noStrike">
                <a:solidFill>
                  <a:schemeClr val="dk1"/>
                </a:solidFill>
                <a:latin typeface="Arial"/>
                <a:ea typeface="Arial"/>
                <a:cs typeface="Arial"/>
                <a:sym typeface="Arial"/>
              </a:rPr>
              <a:t>You build a model to predict who is likely to respond to the mailing based on previous donations, demographics, and other features. </a:t>
            </a:r>
            <a:endParaRPr b="0" i="0" sz="2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7"/>
          <p:cNvSpPr txBox="1"/>
          <p:nvPr>
            <p:ph type="title"/>
          </p:nvPr>
        </p:nvSpPr>
        <p:spPr>
          <a:xfrm>
            <a:off x="304800" y="152400"/>
            <a:ext cx="84582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Practical Example: Non-profit Mailing</a:t>
            </a:r>
            <a:endParaRPr/>
          </a:p>
        </p:txBody>
      </p:sp>
      <p:pic>
        <p:nvPicPr>
          <p:cNvPr descr="http://t1.gstatic.com/images?q=tbn:ANd9GcRSdTxwqa895AYiYirV8UafDJ_x39VNpEM93PjG_Aluw6KXJnji8g" id="350" name="Google Shape;350;p27"/>
          <p:cNvPicPr preferRelativeResize="0"/>
          <p:nvPr/>
        </p:nvPicPr>
        <p:blipFill rotWithShape="1">
          <a:blip r:embed="rId3">
            <a:alphaModFix/>
          </a:blip>
          <a:srcRect b="0" l="0" r="0" t="0"/>
          <a:stretch/>
        </p:blipFill>
        <p:spPr>
          <a:xfrm>
            <a:off x="609600" y="1236945"/>
            <a:ext cx="1998406" cy="1371600"/>
          </a:xfrm>
          <a:prstGeom prst="rect">
            <a:avLst/>
          </a:prstGeom>
          <a:noFill/>
          <a:ln>
            <a:noFill/>
          </a:ln>
        </p:spPr>
      </p:pic>
      <p:pic>
        <p:nvPicPr>
          <p:cNvPr descr="http://t2.gstatic.com/images?q=tbn:ANd9GcRhljqhWMIG0UD0He_3VNWoL-8gIPwd7B3-TUniOnI_T5RD2IIpsg" id="351" name="Google Shape;351;p27"/>
          <p:cNvPicPr preferRelativeResize="0"/>
          <p:nvPr/>
        </p:nvPicPr>
        <p:blipFill rotWithShape="1">
          <a:blip r:embed="rId4">
            <a:alphaModFix/>
          </a:blip>
          <a:srcRect b="0" l="0" r="0" t="0"/>
          <a:stretch/>
        </p:blipFill>
        <p:spPr>
          <a:xfrm>
            <a:off x="3224212" y="1171183"/>
            <a:ext cx="2619375" cy="1743075"/>
          </a:xfrm>
          <a:prstGeom prst="rect">
            <a:avLst/>
          </a:prstGeom>
          <a:noFill/>
          <a:ln>
            <a:noFill/>
          </a:ln>
        </p:spPr>
      </p:pic>
      <p:sp>
        <p:nvSpPr>
          <p:cNvPr id="352" name="Google Shape;352;p27"/>
          <p:cNvSpPr txBox="1"/>
          <p:nvPr/>
        </p:nvSpPr>
        <p:spPr>
          <a:xfrm>
            <a:off x="609600" y="3419476"/>
            <a:ext cx="5678466"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b="0" i="0" lang="en-US" sz="2000" u="none" cap="none" strike="noStrike">
                <a:solidFill>
                  <a:schemeClr val="dk1"/>
                </a:solidFill>
                <a:latin typeface="Tahoma"/>
                <a:ea typeface="Tahoma"/>
                <a:cs typeface="Tahoma"/>
                <a:sym typeface="Tahoma"/>
              </a:rPr>
              <a:t>Fit a model for response to the marketing campaign, what is the probability of donating.  The model comes back with these probabilities (sorted):</a:t>
            </a:r>
            <a:endParaRPr/>
          </a:p>
          <a:p>
            <a:pPr indent="0" lvl="0" marL="0" marR="0" rtl="0" algn="l">
              <a:spcBef>
                <a:spcPts val="400"/>
              </a:spcBef>
              <a:spcAft>
                <a:spcPts val="0"/>
              </a:spcAft>
              <a:buClr>
                <a:srgbClr val="8E0D30"/>
              </a:buClr>
              <a:buSzPts val="2000"/>
              <a:buFont typeface="Tahoma"/>
              <a:buNone/>
            </a:pPr>
            <a:r>
              <a:t/>
            </a:r>
            <a:endParaRPr b="0" i="0" sz="2000" u="none" cap="none" strike="noStrike">
              <a:solidFill>
                <a:schemeClr val="dk1"/>
              </a:solidFill>
              <a:latin typeface="Tahoma"/>
              <a:ea typeface="Tahoma"/>
              <a:cs typeface="Tahoma"/>
              <a:sym typeface="Tahoma"/>
            </a:endParaRPr>
          </a:p>
          <a:p>
            <a:pPr indent="0" lvl="0" marL="0" marR="0" rtl="0" algn="l">
              <a:spcBef>
                <a:spcPts val="400"/>
              </a:spcBef>
              <a:spcAft>
                <a:spcPts val="0"/>
              </a:spcAft>
              <a:buClr>
                <a:srgbClr val="8E0D30"/>
              </a:buClr>
              <a:buSzPts val="2000"/>
              <a:buFont typeface="Tahoma"/>
              <a:buNone/>
            </a:pPr>
            <a:r>
              <a:t/>
            </a:r>
            <a:endParaRPr b="0" i="0" sz="2000" u="none" cap="none" strike="noStrike">
              <a:solidFill>
                <a:schemeClr val="dk1"/>
              </a:solidFill>
              <a:latin typeface="Tahoma"/>
              <a:ea typeface="Tahoma"/>
              <a:cs typeface="Tahoma"/>
              <a:sym typeface="Tahoma"/>
            </a:endParaRPr>
          </a:p>
        </p:txBody>
      </p:sp>
      <p:graphicFrame>
        <p:nvGraphicFramePr>
          <p:cNvPr id="353" name="Google Shape;353;p27"/>
          <p:cNvGraphicFramePr/>
          <p:nvPr/>
        </p:nvGraphicFramePr>
        <p:xfrm>
          <a:off x="7313535" y="1782871"/>
          <a:ext cx="3000000" cy="3000000"/>
        </p:xfrm>
        <a:graphic>
          <a:graphicData uri="http://schemas.openxmlformats.org/drawingml/2006/table">
            <a:tbl>
              <a:tblPr>
                <a:noFill/>
                <a:tableStyleId>{3E5F1C33-7A50-4F57-B663-8F283F88EFA9}</a:tableStyleId>
              </a:tblPr>
              <a:tblGrid>
                <a:gridCol w="1117600"/>
              </a:tblGrid>
              <a:tr h="289600">
                <a:tc>
                  <a:txBody>
                    <a:bodyPr/>
                    <a:lstStyle/>
                    <a:p>
                      <a:pPr indent="0" lvl="0" marL="0" marR="0" rtl="0" algn="l">
                        <a:spcBef>
                          <a:spcPts val="0"/>
                        </a:spcBef>
                        <a:spcAft>
                          <a:spcPts val="0"/>
                        </a:spcAft>
                        <a:buNone/>
                      </a:pPr>
                      <a:r>
                        <a:rPr b="1" i="0" lang="en-US" sz="1600" u="none" cap="none" strike="noStrike">
                          <a:solidFill>
                            <a:schemeClr val="dk1"/>
                          </a:solidFill>
                          <a:latin typeface="Calibri"/>
                          <a:ea typeface="Calibri"/>
                          <a:cs typeface="Calibri"/>
                          <a:sym typeface="Calibri"/>
                        </a:rPr>
                        <a:t>      P(+) </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0.185</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0.159</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0.131</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0.115</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0.108</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0.068</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0.066</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0.03</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0.025</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0.023</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0.023</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0.016</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0.009</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0.005</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3041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0.001</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bl>
          </a:graphicData>
        </a:graphic>
      </p:graphicFrame>
      <p:sp>
        <p:nvSpPr>
          <p:cNvPr id="354" name="Google Shape;354;p27"/>
          <p:cNvSpPr txBox="1"/>
          <p:nvPr/>
        </p:nvSpPr>
        <p:spPr>
          <a:xfrm>
            <a:off x="849682" y="5300832"/>
            <a:ext cx="5198302" cy="707886"/>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b="0" i="0" lang="en-US" sz="2000" u="none" cap="none" strike="noStrike">
                <a:solidFill>
                  <a:schemeClr val="dk1"/>
                </a:solidFill>
                <a:latin typeface="Tahoma"/>
                <a:ea typeface="Tahoma"/>
                <a:cs typeface="Tahoma"/>
                <a:sym typeface="Tahoma"/>
              </a:rPr>
              <a:t>What questions would you ask in order to figure out how to set the threshold?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8"/>
          <p:cNvSpPr txBox="1"/>
          <p:nvPr>
            <p:ph type="title"/>
          </p:nvPr>
        </p:nvSpPr>
        <p:spPr>
          <a:xfrm>
            <a:off x="304800" y="152400"/>
            <a:ext cx="84582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Example: Non-profit Mailing</a:t>
            </a:r>
            <a:endParaRPr/>
          </a:p>
        </p:txBody>
      </p:sp>
      <p:pic>
        <p:nvPicPr>
          <p:cNvPr descr="http://t1.gstatic.com/images?q=tbn:ANd9GcRSdTxwqa895AYiYirV8UafDJ_x39VNpEM93PjG_Aluw6KXJnji8g" id="360" name="Google Shape;360;p28"/>
          <p:cNvPicPr preferRelativeResize="0"/>
          <p:nvPr/>
        </p:nvPicPr>
        <p:blipFill rotWithShape="1">
          <a:blip r:embed="rId3">
            <a:alphaModFix/>
          </a:blip>
          <a:srcRect b="0" l="0" r="0" t="0"/>
          <a:stretch/>
        </p:blipFill>
        <p:spPr>
          <a:xfrm>
            <a:off x="1371600" y="1600200"/>
            <a:ext cx="1998406" cy="1371600"/>
          </a:xfrm>
          <a:prstGeom prst="rect">
            <a:avLst/>
          </a:prstGeom>
          <a:noFill/>
          <a:ln>
            <a:noFill/>
          </a:ln>
        </p:spPr>
      </p:pic>
      <p:pic>
        <p:nvPicPr>
          <p:cNvPr descr="http://t2.gstatic.com/images?q=tbn:ANd9GcRhljqhWMIG0UD0He_3VNWoL-8gIPwd7B3-TUniOnI_T5RD2IIpsg" id="361" name="Google Shape;361;p28"/>
          <p:cNvPicPr preferRelativeResize="0"/>
          <p:nvPr/>
        </p:nvPicPr>
        <p:blipFill rotWithShape="1">
          <a:blip r:embed="rId4">
            <a:alphaModFix/>
          </a:blip>
          <a:srcRect b="0" l="0" r="0" t="0"/>
          <a:stretch/>
        </p:blipFill>
        <p:spPr>
          <a:xfrm>
            <a:off x="4724400" y="1143000"/>
            <a:ext cx="2619375" cy="1743075"/>
          </a:xfrm>
          <a:prstGeom prst="rect">
            <a:avLst/>
          </a:prstGeom>
          <a:noFill/>
          <a:ln>
            <a:noFill/>
          </a:ln>
        </p:spPr>
      </p:pic>
      <p:sp>
        <p:nvSpPr>
          <p:cNvPr id="362" name="Google Shape;362;p28"/>
          <p:cNvSpPr txBox="1"/>
          <p:nvPr/>
        </p:nvSpPr>
        <p:spPr>
          <a:xfrm>
            <a:off x="609600" y="3419475"/>
            <a:ext cx="7924800" cy="2971800"/>
          </a:xfrm>
          <a:prstGeom prst="rect">
            <a:avLst/>
          </a:prstGeom>
          <a:noFill/>
          <a:ln>
            <a:noFill/>
          </a:ln>
        </p:spPr>
        <p:txBody>
          <a:bodyPr anchorCtr="0" anchor="t" bIns="45700" lIns="91425" spcFirstLastPara="1" rIns="91425" wrap="square" tIns="45700">
            <a:noAutofit/>
          </a:bodyPr>
          <a:lstStyle/>
          <a:p>
            <a:pPr indent="-342899" lvl="0" marL="411163" marR="0" rtl="0" algn="l">
              <a:spcBef>
                <a:spcPts val="0"/>
              </a:spcBef>
              <a:spcAft>
                <a:spcPts val="0"/>
              </a:spcAft>
              <a:buClr>
                <a:schemeClr val="dk2"/>
              </a:buClr>
              <a:buSzPts val="2850"/>
              <a:buFont typeface="Noto Sans Symbols"/>
              <a:buChar char="▪"/>
            </a:pPr>
            <a:r>
              <a:rPr b="0" i="0" lang="en-US" sz="3000" u="none" cap="none" strike="noStrike">
                <a:solidFill>
                  <a:schemeClr val="dk1"/>
                </a:solidFill>
                <a:latin typeface="Arial"/>
                <a:ea typeface="Arial"/>
                <a:cs typeface="Arial"/>
                <a:sym typeface="Arial"/>
              </a:rPr>
              <a:t>Assumptions</a:t>
            </a:r>
            <a:endParaRPr/>
          </a:p>
          <a:p>
            <a:pPr indent="-342900" lvl="1" marL="868363" marR="0" rtl="0" algn="l">
              <a:spcBef>
                <a:spcPts val="700"/>
              </a:spcBef>
              <a:spcAft>
                <a:spcPts val="0"/>
              </a:spcAft>
              <a:buClr>
                <a:schemeClr val="dk2"/>
              </a:buClr>
              <a:buSzPts val="2850"/>
              <a:buFont typeface="Noto Sans Symbols"/>
              <a:buChar char="▪"/>
            </a:pPr>
            <a:r>
              <a:rPr b="0" i="0" lang="en-US" sz="3000" u="none" cap="none" strike="noStrike">
                <a:solidFill>
                  <a:schemeClr val="dk1"/>
                </a:solidFill>
                <a:latin typeface="Arial"/>
                <a:ea typeface="Arial"/>
                <a:cs typeface="Arial"/>
                <a:sym typeface="Arial"/>
              </a:rPr>
              <a:t>Cost: $1 for each letter</a:t>
            </a:r>
            <a:endParaRPr/>
          </a:p>
          <a:p>
            <a:pPr indent="-342900" lvl="1" marL="868363" marR="0" rtl="0" algn="l">
              <a:spcBef>
                <a:spcPts val="700"/>
              </a:spcBef>
              <a:spcAft>
                <a:spcPts val="0"/>
              </a:spcAft>
              <a:buClr>
                <a:schemeClr val="dk2"/>
              </a:buClr>
              <a:buSzPts val="2850"/>
              <a:buFont typeface="Noto Sans Symbols"/>
              <a:buChar char="▪"/>
            </a:pPr>
            <a:r>
              <a:rPr b="1" i="0" lang="en-US" sz="3000" u="none" cap="none" strike="noStrike">
                <a:solidFill>
                  <a:schemeClr val="dk1"/>
                </a:solidFill>
                <a:latin typeface="Arial"/>
                <a:ea typeface="Arial"/>
                <a:cs typeface="Arial"/>
                <a:sym typeface="Arial"/>
              </a:rPr>
              <a:t>Fixed amount of response</a:t>
            </a:r>
            <a:endParaRPr/>
          </a:p>
          <a:p>
            <a:pPr indent="-342900" lvl="2" marL="1325563" marR="0" rtl="0" algn="l">
              <a:spcBef>
                <a:spcPts val="700"/>
              </a:spcBef>
              <a:spcAft>
                <a:spcPts val="0"/>
              </a:spcAft>
              <a:buClr>
                <a:schemeClr val="dk2"/>
              </a:buClr>
              <a:buSzPts val="2850"/>
              <a:buFont typeface="Noto Sans Symbols"/>
              <a:buChar char="▪"/>
            </a:pPr>
            <a:r>
              <a:rPr b="0" i="0" lang="en-US" sz="3000" u="none" cap="none" strike="noStrike">
                <a:solidFill>
                  <a:schemeClr val="dk1"/>
                </a:solidFill>
                <a:latin typeface="Arial"/>
                <a:ea typeface="Arial"/>
                <a:cs typeface="Arial"/>
                <a:sym typeface="Arial"/>
              </a:rPr>
              <a:t>If response: $10</a:t>
            </a:r>
            <a:endParaRPr/>
          </a:p>
          <a:p>
            <a:pPr indent="-342900" lvl="2" marL="1325563" marR="0" rtl="0" algn="l">
              <a:spcBef>
                <a:spcPts val="700"/>
              </a:spcBef>
              <a:spcAft>
                <a:spcPts val="0"/>
              </a:spcAft>
              <a:buClr>
                <a:schemeClr val="dk2"/>
              </a:buClr>
              <a:buSzPts val="2850"/>
              <a:buFont typeface="Noto Sans Symbols"/>
              <a:buChar char="▪"/>
            </a:pPr>
            <a:r>
              <a:rPr b="0" i="0" lang="en-US" sz="3000" u="none" cap="none" strike="noStrike">
                <a:solidFill>
                  <a:schemeClr val="dk1"/>
                </a:solidFill>
                <a:latin typeface="Arial"/>
                <a:ea typeface="Arial"/>
                <a:cs typeface="Arial"/>
                <a:sym typeface="Arial"/>
              </a:rPr>
              <a:t>No response: $0 </a:t>
            </a:r>
            <a:endParaRPr b="0" i="0" sz="3000" u="none" cap="none" strike="noStrike">
              <a:solidFill>
                <a:schemeClr val="dk1"/>
              </a:solidFill>
              <a:latin typeface="Arial"/>
              <a:ea typeface="Arial"/>
              <a:cs typeface="Arial"/>
              <a:sym typeface="Arial"/>
            </a:endParaRPr>
          </a:p>
          <a:p>
            <a:pPr indent="-161924" lvl="0" marL="411163" marR="0" rtl="0" algn="l">
              <a:lnSpc>
                <a:spcPct val="100000"/>
              </a:lnSpc>
              <a:spcBef>
                <a:spcPts val="700"/>
              </a:spcBef>
              <a:spcAft>
                <a:spcPts val="0"/>
              </a:spcAft>
              <a:buClr>
                <a:schemeClr val="dk2"/>
              </a:buClr>
              <a:buSzPts val="2850"/>
              <a:buFont typeface="Times New Roman"/>
              <a:buNone/>
            </a:pPr>
            <a:r>
              <a:t/>
            </a:r>
            <a:endParaRPr b="0" i="0" sz="3000" u="none" cap="none" strike="noStrike">
              <a:solidFill>
                <a:schemeClr val="dk1"/>
              </a:solidFill>
              <a:latin typeface="Arial"/>
              <a:ea typeface="Arial"/>
              <a:cs typeface="Arial"/>
              <a:sym typeface="Arial"/>
            </a:endParaRPr>
          </a:p>
          <a:p>
            <a:pPr indent="-161924" lvl="0" marL="411163" marR="0" rtl="0" algn="l">
              <a:lnSpc>
                <a:spcPct val="100000"/>
              </a:lnSpc>
              <a:spcBef>
                <a:spcPts val="700"/>
              </a:spcBef>
              <a:spcAft>
                <a:spcPts val="0"/>
              </a:spcAft>
              <a:buClr>
                <a:schemeClr val="dk2"/>
              </a:buClr>
              <a:buSzPts val="2850"/>
              <a:buFont typeface="Noto Sans Symbols"/>
              <a:buNone/>
            </a:pPr>
            <a:r>
              <a:t/>
            </a:r>
            <a:endParaRPr b="0" i="0" sz="30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9"/>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Non-profit mailing</a:t>
            </a:r>
            <a:endParaRPr/>
          </a:p>
        </p:txBody>
      </p:sp>
      <p:sp>
        <p:nvSpPr>
          <p:cNvPr id="369" name="Google Shape;369;p29"/>
          <p:cNvSpPr txBox="1"/>
          <p:nvPr>
            <p:ph idx="1" type="body"/>
          </p:nvPr>
        </p:nvSpPr>
        <p:spPr>
          <a:xfrm>
            <a:off x="558800" y="3934869"/>
            <a:ext cx="7620000" cy="2514600"/>
          </a:xfrm>
          <a:prstGeom prst="rect">
            <a:avLst/>
          </a:prstGeom>
          <a:noFill/>
          <a:ln>
            <a:noFill/>
          </a:ln>
        </p:spPr>
        <p:txBody>
          <a:bodyPr anchorCtr="0" anchor="t" bIns="45700" lIns="91425" spcFirstLastPara="1" rIns="91425" wrap="square" tIns="45700">
            <a:normAutofit/>
          </a:bodyPr>
          <a:lstStyle/>
          <a:p>
            <a:pPr indent="-257175" lvl="0" marL="257175" rtl="0" algn="l">
              <a:spcBef>
                <a:spcPts val="0"/>
              </a:spcBef>
              <a:spcAft>
                <a:spcPts val="0"/>
              </a:spcAft>
              <a:buClr>
                <a:schemeClr val="dk1"/>
              </a:buClr>
              <a:buSzPts val="2000"/>
              <a:buFont typeface="Tahoma"/>
              <a:buChar char="•"/>
            </a:pPr>
            <a:r>
              <a:rPr lang="en-US"/>
              <a:t>Prediction to Action?</a:t>
            </a:r>
            <a:endParaRPr/>
          </a:p>
          <a:p>
            <a:pPr indent="-342900" lvl="0" marL="342900" rtl="0" algn="l">
              <a:spcBef>
                <a:spcPts val="400"/>
              </a:spcBef>
              <a:spcAft>
                <a:spcPts val="0"/>
              </a:spcAft>
              <a:buClr>
                <a:schemeClr val="dk1"/>
              </a:buClr>
              <a:buSzPts val="2000"/>
              <a:buFont typeface="Tahoma"/>
              <a:buChar char="-"/>
            </a:pPr>
            <a:r>
              <a:rPr b="0" lang="en-US"/>
              <a:t>Sort</a:t>
            </a:r>
            <a:endParaRPr/>
          </a:p>
          <a:p>
            <a:pPr indent="-342900" lvl="0" marL="342900" rtl="0" algn="l">
              <a:spcBef>
                <a:spcPts val="400"/>
              </a:spcBef>
              <a:spcAft>
                <a:spcPts val="0"/>
              </a:spcAft>
              <a:buClr>
                <a:schemeClr val="dk1"/>
              </a:buClr>
              <a:buSzPts val="2000"/>
              <a:buFont typeface="Tahoma"/>
              <a:buChar char="-"/>
            </a:pPr>
            <a:r>
              <a:rPr b="0" lang="en-US"/>
              <a:t>Pick all examples with p(response)&gt;0.1</a:t>
            </a:r>
            <a:endParaRPr/>
          </a:p>
          <a:p>
            <a:pPr indent="-215900" lvl="0" marL="342900" rtl="0" algn="l">
              <a:spcBef>
                <a:spcPts val="400"/>
              </a:spcBef>
              <a:spcAft>
                <a:spcPts val="0"/>
              </a:spcAft>
              <a:buClr>
                <a:schemeClr val="dk1"/>
              </a:buClr>
              <a:buSzPts val="2000"/>
              <a:buFont typeface="Tahoma"/>
              <a:buNone/>
            </a:pPr>
            <a:r>
              <a:t/>
            </a:r>
            <a:endParaRPr b="0"/>
          </a:p>
          <a:p>
            <a:pPr indent="-257175" lvl="0" marL="257175" rtl="0" algn="l">
              <a:spcBef>
                <a:spcPts val="400"/>
              </a:spcBef>
              <a:spcAft>
                <a:spcPts val="0"/>
              </a:spcAft>
              <a:buClr>
                <a:schemeClr val="dk1"/>
              </a:buClr>
              <a:buSzPts val="2000"/>
              <a:buFont typeface="Tahoma"/>
              <a:buChar char="•"/>
            </a:pPr>
            <a:r>
              <a:rPr lang="en-US"/>
              <a:t>Cutoff = 0.1!</a:t>
            </a:r>
            <a:endParaRPr/>
          </a:p>
          <a:p>
            <a:pPr indent="-130175" lvl="0" marL="257175" rtl="0" algn="l">
              <a:spcBef>
                <a:spcPts val="400"/>
              </a:spcBef>
              <a:spcAft>
                <a:spcPts val="0"/>
              </a:spcAft>
              <a:buClr>
                <a:schemeClr val="dk1"/>
              </a:buClr>
              <a:buSzPts val="2000"/>
              <a:buFont typeface="Tahoma"/>
              <a:buNone/>
            </a:pPr>
            <a:r>
              <a:t/>
            </a:r>
            <a:endParaRPr/>
          </a:p>
          <a:p>
            <a:pPr indent="-130175" lvl="0" marL="257175" rtl="0" algn="l">
              <a:spcBef>
                <a:spcPts val="400"/>
              </a:spcBef>
              <a:spcAft>
                <a:spcPts val="0"/>
              </a:spcAft>
              <a:buClr>
                <a:schemeClr val="dk1"/>
              </a:buClr>
              <a:buSzPts val="2000"/>
              <a:buFont typeface="Tahoma"/>
              <a:buNone/>
            </a:pPr>
            <a:r>
              <a:t/>
            </a:r>
            <a:endParaRPr/>
          </a:p>
        </p:txBody>
      </p:sp>
      <p:sp>
        <p:nvSpPr>
          <p:cNvPr id="370" name="Google Shape;370;p29"/>
          <p:cNvSpPr txBox="1"/>
          <p:nvPr>
            <p:ph idx="12" type="sldNum"/>
          </p:nvPr>
        </p:nvSpPr>
        <p:spPr>
          <a:xfrm rot="-5400000">
            <a:off x="8227377" y="5885497"/>
            <a:ext cx="1315721"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
        <p:nvSpPr>
          <p:cNvPr id="371" name="Google Shape;371;p29"/>
          <p:cNvSpPr txBox="1"/>
          <p:nvPr/>
        </p:nvSpPr>
        <p:spPr>
          <a:xfrm>
            <a:off x="558800" y="892234"/>
            <a:ext cx="5257800" cy="1981200"/>
          </a:xfrm>
          <a:prstGeom prst="rect">
            <a:avLst/>
          </a:prstGeom>
          <a:noFill/>
          <a:ln>
            <a:noFill/>
          </a:ln>
        </p:spPr>
        <p:txBody>
          <a:bodyPr anchorCtr="0" anchor="t" bIns="45700" lIns="91425" spcFirstLastPara="1" rIns="91425" wrap="square" tIns="45700">
            <a:noAutofit/>
          </a:bodyPr>
          <a:lstStyle/>
          <a:p>
            <a:pPr indent="0" lvl="0" marL="68263" marR="0" rtl="0" algn="l">
              <a:lnSpc>
                <a:spcPct val="100000"/>
              </a:lnSpc>
              <a:spcBef>
                <a:spcPts val="0"/>
              </a:spcBef>
              <a:spcAft>
                <a:spcPts val="0"/>
              </a:spcAft>
              <a:buClr>
                <a:schemeClr val="dk2"/>
              </a:buClr>
              <a:buSzPts val="2280"/>
              <a:buFont typeface="Times New Roman"/>
              <a:buNone/>
            </a:pPr>
            <a:r>
              <a:t/>
            </a:r>
            <a:endParaRPr b="1" i="0" sz="2400" u="none" cap="none" strike="noStrike">
              <a:solidFill>
                <a:schemeClr val="dk1"/>
              </a:solidFill>
              <a:latin typeface="Arial"/>
              <a:ea typeface="Arial"/>
              <a:cs typeface="Arial"/>
              <a:sym typeface="Arial"/>
            </a:endParaRPr>
          </a:p>
          <a:p>
            <a:pPr indent="-342899" lvl="0" marL="411163" marR="0" rtl="0" algn="l">
              <a:lnSpc>
                <a:spcPct val="100000"/>
              </a:lnSpc>
              <a:spcBef>
                <a:spcPts val="700"/>
              </a:spcBef>
              <a:spcAft>
                <a:spcPts val="0"/>
              </a:spcAft>
              <a:buClr>
                <a:schemeClr val="dk2"/>
              </a:buClr>
              <a:buSzPts val="2280"/>
              <a:buFont typeface="Noto Sans Symbols"/>
              <a:buChar char="▪"/>
            </a:pPr>
            <a:r>
              <a:rPr b="1" i="0" lang="en-US" sz="2400" u="none" cap="none" strike="noStrike">
                <a:solidFill>
                  <a:schemeClr val="dk1"/>
                </a:solidFill>
                <a:latin typeface="Arial"/>
                <a:ea typeface="Arial"/>
                <a:cs typeface="Arial"/>
                <a:sym typeface="Arial"/>
              </a:rPr>
              <a:t>100K addresses</a:t>
            </a:r>
            <a:endParaRPr/>
          </a:p>
          <a:p>
            <a:pPr indent="-342899" lvl="0" marL="411163" marR="0" rtl="0" algn="l">
              <a:lnSpc>
                <a:spcPct val="100000"/>
              </a:lnSpc>
              <a:spcBef>
                <a:spcPts val="700"/>
              </a:spcBef>
              <a:spcAft>
                <a:spcPts val="0"/>
              </a:spcAft>
              <a:buClr>
                <a:schemeClr val="dk2"/>
              </a:buClr>
              <a:buSzPts val="2280"/>
              <a:buFont typeface="Noto Sans Symbols"/>
              <a:buChar char="▪"/>
            </a:pPr>
            <a:r>
              <a:rPr b="0" i="0" lang="en-US" sz="2400" u="none" cap="none" strike="noStrike">
                <a:solidFill>
                  <a:schemeClr val="dk1"/>
                </a:solidFill>
                <a:latin typeface="Arial"/>
                <a:ea typeface="Arial"/>
                <a:cs typeface="Arial"/>
                <a:sym typeface="Arial"/>
              </a:rPr>
              <a:t>Cost: $1 for each letter</a:t>
            </a:r>
            <a:endParaRPr/>
          </a:p>
          <a:p>
            <a:pPr indent="-342899" lvl="0" marL="411163" marR="0" rtl="0" algn="l">
              <a:lnSpc>
                <a:spcPct val="100000"/>
              </a:lnSpc>
              <a:spcBef>
                <a:spcPts val="700"/>
              </a:spcBef>
              <a:spcAft>
                <a:spcPts val="0"/>
              </a:spcAft>
              <a:buClr>
                <a:schemeClr val="dk2"/>
              </a:buClr>
              <a:buSzPts val="2280"/>
              <a:buFont typeface="Noto Sans Symbols"/>
              <a:buChar char="▪"/>
            </a:pPr>
            <a:r>
              <a:rPr b="0" i="0" lang="en-US" sz="2400" u="none" cap="none" strike="noStrike">
                <a:solidFill>
                  <a:schemeClr val="dk1"/>
                </a:solidFill>
                <a:latin typeface="Arial"/>
                <a:ea typeface="Arial"/>
                <a:cs typeface="Arial"/>
                <a:sym typeface="Arial"/>
              </a:rPr>
              <a:t>Benefit:</a:t>
            </a:r>
            <a:endParaRPr/>
          </a:p>
          <a:p>
            <a:pPr indent="-342900" lvl="1" marL="868363" marR="0" rtl="0" algn="l">
              <a:spcBef>
                <a:spcPts val="700"/>
              </a:spcBef>
              <a:spcAft>
                <a:spcPts val="0"/>
              </a:spcAft>
              <a:buClr>
                <a:schemeClr val="dk2"/>
              </a:buClr>
              <a:buSzPts val="2280"/>
              <a:buFont typeface="Noto Sans Symbols"/>
              <a:buChar char="▪"/>
            </a:pPr>
            <a:r>
              <a:rPr b="0" i="0" lang="en-US" sz="2400" u="none" cap="none" strike="noStrike">
                <a:solidFill>
                  <a:schemeClr val="dk1"/>
                </a:solidFill>
                <a:latin typeface="Arial"/>
                <a:ea typeface="Arial"/>
                <a:cs typeface="Arial"/>
                <a:sym typeface="Arial"/>
              </a:rPr>
              <a:t>If response: $10</a:t>
            </a:r>
            <a:endParaRPr/>
          </a:p>
          <a:p>
            <a:pPr indent="-342900" lvl="1" marL="868363" marR="0" rtl="0" algn="l">
              <a:spcBef>
                <a:spcPts val="700"/>
              </a:spcBef>
              <a:spcAft>
                <a:spcPts val="0"/>
              </a:spcAft>
              <a:buClr>
                <a:schemeClr val="dk2"/>
              </a:buClr>
              <a:buSzPts val="2280"/>
              <a:buFont typeface="Noto Sans Symbols"/>
              <a:buChar char="▪"/>
            </a:pPr>
            <a:r>
              <a:rPr b="0" i="0" lang="en-US" sz="2400" u="none" cap="none" strike="noStrike">
                <a:solidFill>
                  <a:schemeClr val="dk1"/>
                </a:solidFill>
                <a:latin typeface="Arial"/>
                <a:ea typeface="Arial"/>
                <a:cs typeface="Arial"/>
                <a:sym typeface="Arial"/>
              </a:rPr>
              <a:t>No response: $0 </a:t>
            </a:r>
            <a:endParaRPr b="0" i="0" sz="2400" u="none" cap="none" strike="noStrike">
              <a:solidFill>
                <a:schemeClr val="dk1"/>
              </a:solidFill>
              <a:latin typeface="Arial"/>
              <a:ea typeface="Arial"/>
              <a:cs typeface="Arial"/>
              <a:sym typeface="Arial"/>
            </a:endParaRPr>
          </a:p>
        </p:txBody>
      </p:sp>
      <p:graphicFrame>
        <p:nvGraphicFramePr>
          <p:cNvPr id="372" name="Google Shape;372;p29"/>
          <p:cNvGraphicFramePr/>
          <p:nvPr/>
        </p:nvGraphicFramePr>
        <p:xfrm>
          <a:off x="7239000" y="1219200"/>
          <a:ext cx="3000000" cy="3000000"/>
        </p:xfrm>
        <a:graphic>
          <a:graphicData uri="http://schemas.openxmlformats.org/drawingml/2006/table">
            <a:tbl>
              <a:tblPr>
                <a:noFill/>
                <a:tableStyleId>{3E5F1C33-7A50-4F57-B663-8F283F88EFA9}</a:tableStyleId>
              </a:tblPr>
              <a:tblGrid>
                <a:gridCol w="1117600"/>
              </a:tblGrid>
              <a:tr h="289600">
                <a:tc>
                  <a:txBody>
                    <a:bodyPr/>
                    <a:lstStyle/>
                    <a:p>
                      <a:pPr indent="0" lvl="0" marL="0" marR="0" rtl="0" algn="l">
                        <a:spcBef>
                          <a:spcPts val="0"/>
                        </a:spcBef>
                        <a:spcAft>
                          <a:spcPts val="0"/>
                        </a:spcAft>
                        <a:buNone/>
                      </a:pPr>
                      <a:r>
                        <a:rPr b="1" i="0" lang="en-US" sz="1600" u="none" cap="none" strike="noStrike">
                          <a:solidFill>
                            <a:schemeClr val="dk1"/>
                          </a:solidFill>
                          <a:latin typeface="Calibri"/>
                          <a:ea typeface="Calibri"/>
                          <a:cs typeface="Calibri"/>
                          <a:sym typeface="Calibri"/>
                        </a:rPr>
                        <a:t>      P(+) </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0.185</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0.159</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0.131</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0.115</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0.108</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0.068</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0.066</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0.03</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0.025</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0.023</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0.023</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0.016</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0.009</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96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0.005</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304100">
                <a:tc>
                  <a:txBody>
                    <a:bodyPr/>
                    <a:lstStyle/>
                    <a:p>
                      <a:pPr indent="0" lvl="0" marL="0" marR="0" rtl="0" algn="r">
                        <a:spcBef>
                          <a:spcPts val="0"/>
                        </a:spcBef>
                        <a:spcAft>
                          <a:spcPts val="0"/>
                        </a:spcAft>
                        <a:buNone/>
                      </a:pPr>
                      <a:r>
                        <a:rPr b="0" i="0" lang="en-US" sz="1600" u="none" cap="none" strike="noStrike">
                          <a:solidFill>
                            <a:srgbClr val="000000"/>
                          </a:solidFill>
                          <a:latin typeface="Courier"/>
                          <a:ea typeface="Courier"/>
                          <a:cs typeface="Courier"/>
                          <a:sym typeface="Courier"/>
                        </a:rPr>
                        <a:t>0.001</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bl>
          </a:graphicData>
        </a:graphic>
      </p:graphicFrame>
      <p:cxnSp>
        <p:nvCxnSpPr>
          <p:cNvPr id="373" name="Google Shape;373;p29"/>
          <p:cNvCxnSpPr/>
          <p:nvPr/>
        </p:nvCxnSpPr>
        <p:spPr>
          <a:xfrm>
            <a:off x="6622026" y="2981917"/>
            <a:ext cx="1905000" cy="0"/>
          </a:xfrm>
          <a:prstGeom prst="straightConnector1">
            <a:avLst/>
          </a:prstGeom>
          <a:noFill/>
          <a:ln cap="flat" cmpd="sng" w="38100">
            <a:solidFill>
              <a:schemeClr val="dk2"/>
            </a:solidFill>
            <a:prstDash val="solid"/>
            <a:round/>
            <a:headEnd len="sm" w="sm" type="none"/>
            <a:tailEnd len="sm" w="sm" type="none"/>
          </a:ln>
        </p:spPr>
      </p:cxnSp>
      <p:cxnSp>
        <p:nvCxnSpPr>
          <p:cNvPr id="374" name="Google Shape;374;p29"/>
          <p:cNvCxnSpPr/>
          <p:nvPr/>
        </p:nvCxnSpPr>
        <p:spPr>
          <a:xfrm rot="10800000">
            <a:off x="6622026" y="1447800"/>
            <a:ext cx="0" cy="644769"/>
          </a:xfrm>
          <a:prstGeom prst="straightConnector1">
            <a:avLst/>
          </a:prstGeom>
          <a:noFill/>
          <a:ln cap="flat" cmpd="sng" w="9525">
            <a:solidFill>
              <a:srgbClr val="B5DADD"/>
            </a:solidFill>
            <a:prstDash val="solid"/>
            <a:round/>
            <a:headEnd len="sm" w="sm" type="none"/>
            <a:tailEnd len="med" w="med" type="triangle"/>
          </a:ln>
        </p:spPr>
      </p:cxnSp>
      <p:sp>
        <p:nvSpPr>
          <p:cNvPr id="375" name="Google Shape;375;p29"/>
          <p:cNvSpPr txBox="1"/>
          <p:nvPr/>
        </p:nvSpPr>
        <p:spPr>
          <a:xfrm>
            <a:off x="3187700" y="5942564"/>
            <a:ext cx="2790379" cy="40011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b="0" i="0" lang="en-US" sz="2000" u="none" cap="none" strike="noStrike">
                <a:solidFill>
                  <a:schemeClr val="dk1"/>
                </a:solidFill>
                <a:latin typeface="Tahoma"/>
                <a:ea typeface="Tahoma"/>
                <a:cs typeface="Tahoma"/>
                <a:sym typeface="Tahoma"/>
              </a:rPr>
              <a:t>We will formalize this…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pic>
        <p:nvPicPr>
          <p:cNvPr id="137" name="Google Shape;137;p3"/>
          <p:cNvPicPr preferRelativeResize="0"/>
          <p:nvPr/>
        </p:nvPicPr>
        <p:blipFill rotWithShape="1">
          <a:blip r:embed="rId3">
            <a:alphaModFix/>
          </a:blip>
          <a:srcRect b="0" l="0" r="0" t="0"/>
          <a:stretch/>
        </p:blipFill>
        <p:spPr>
          <a:xfrm>
            <a:off x="1510145" y="627993"/>
            <a:ext cx="6123709" cy="5365020"/>
          </a:xfrm>
          <a:prstGeom prst="rect">
            <a:avLst/>
          </a:prstGeom>
          <a:noFill/>
          <a:ln>
            <a:noFill/>
          </a:ln>
        </p:spPr>
      </p:pic>
      <p:sp>
        <p:nvSpPr>
          <p:cNvPr id="138" name="Google Shape;138;p3"/>
          <p:cNvSpPr/>
          <p:nvPr/>
        </p:nvSpPr>
        <p:spPr>
          <a:xfrm>
            <a:off x="3850294" y="4418310"/>
            <a:ext cx="1295400" cy="626590"/>
          </a:xfrm>
          <a:prstGeom prst="rect">
            <a:avLst/>
          </a:prstGeom>
          <a:noFill/>
          <a:ln cap="flat" cmpd="sng" w="571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8E0D30"/>
              </a:buClr>
              <a:buSzPts val="3200"/>
              <a:buFont typeface="Times New Roman"/>
              <a:buNone/>
            </a:pPr>
            <a:r>
              <a:t/>
            </a:r>
            <a:endParaRPr b="0" i="0" sz="3200" u="none" cap="none" strike="noStrike">
              <a:solidFill>
                <a:schemeClr val="dk1"/>
              </a:solidFill>
              <a:highlight>
                <a:srgbClr val="FFFF00"/>
              </a:highlight>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0"/>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False Positives and False Negatives</a:t>
            </a:r>
            <a:endParaRPr/>
          </a:p>
        </p:txBody>
      </p:sp>
      <p:sp>
        <p:nvSpPr>
          <p:cNvPr id="382" name="Google Shape;382;p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
        <p:nvSpPr>
          <p:cNvPr id="383" name="Google Shape;383;p30"/>
          <p:cNvSpPr txBox="1"/>
          <p:nvPr>
            <p:ph idx="1" type="body"/>
          </p:nvPr>
        </p:nvSpPr>
        <p:spPr>
          <a:xfrm>
            <a:off x="457200" y="1021899"/>
            <a:ext cx="8035447" cy="1934243"/>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For a classification model, the cutoff used has an impact on the overall error</a:t>
            </a:r>
            <a:endParaRPr/>
          </a:p>
          <a:p>
            <a:pPr indent="-257175" lvl="0" marL="257175" rtl="0" algn="l">
              <a:spcBef>
                <a:spcPts val="400"/>
              </a:spcBef>
              <a:spcAft>
                <a:spcPts val="0"/>
              </a:spcAft>
              <a:buClr>
                <a:schemeClr val="dk1"/>
              </a:buClr>
              <a:buSzPts val="2000"/>
              <a:buFont typeface="Tahoma"/>
              <a:buChar char="•"/>
            </a:pPr>
            <a:r>
              <a:rPr lang="en-US"/>
              <a:t>False positives and false negatives</a:t>
            </a:r>
            <a:endParaRPr/>
          </a:p>
          <a:p>
            <a:pPr indent="-214312" lvl="1" marL="557213" rtl="0" algn="l">
              <a:spcBef>
                <a:spcPts val="360"/>
              </a:spcBef>
              <a:spcAft>
                <a:spcPts val="0"/>
              </a:spcAft>
              <a:buClr>
                <a:schemeClr val="dk1"/>
              </a:buClr>
              <a:buSzPts val="1800"/>
              <a:buFont typeface="Tahoma"/>
              <a:buChar char="–"/>
            </a:pPr>
            <a:r>
              <a:rPr lang="en-US"/>
              <a:t>False positive (FP): we predict “positive” when it is not true</a:t>
            </a:r>
            <a:endParaRPr/>
          </a:p>
          <a:p>
            <a:pPr indent="-214312" lvl="1" marL="557213" rtl="0" algn="l">
              <a:spcBef>
                <a:spcPts val="360"/>
              </a:spcBef>
              <a:spcAft>
                <a:spcPts val="0"/>
              </a:spcAft>
              <a:buClr>
                <a:schemeClr val="dk1"/>
              </a:buClr>
              <a:buSzPts val="1800"/>
              <a:buFont typeface="Tahoma"/>
              <a:buChar char="–"/>
            </a:pPr>
            <a:r>
              <a:rPr lang="en-US"/>
              <a:t>False negative (FN): we fail to predict “positive” when we should have</a:t>
            </a:r>
            <a:endParaRPr/>
          </a:p>
          <a:p>
            <a:pPr indent="-257175" lvl="0" marL="257175" rtl="0" algn="l">
              <a:spcBef>
                <a:spcPts val="400"/>
              </a:spcBef>
              <a:spcAft>
                <a:spcPts val="0"/>
              </a:spcAft>
              <a:buClr>
                <a:schemeClr val="dk1"/>
              </a:buClr>
              <a:buSzPts val="2000"/>
              <a:buFont typeface="Tahoma"/>
              <a:buChar char="•"/>
            </a:pPr>
            <a:r>
              <a:rPr lang="en-US"/>
              <a:t>Similar to Type 1 or Type 2 errors in statistics</a:t>
            </a:r>
            <a:endParaRPr/>
          </a:p>
        </p:txBody>
      </p:sp>
      <p:sp>
        <p:nvSpPr>
          <p:cNvPr id="384" name="Google Shape;384;p30"/>
          <p:cNvSpPr txBox="1"/>
          <p:nvPr/>
        </p:nvSpPr>
        <p:spPr>
          <a:xfrm>
            <a:off x="185319" y="4031297"/>
            <a:ext cx="8595426"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b="0" i="0" lang="en-US" sz="2000" u="none" cap="none" strike="noStrike">
                <a:solidFill>
                  <a:schemeClr val="dk1"/>
                </a:solidFill>
                <a:latin typeface="Tahoma"/>
                <a:ea typeface="Tahoma"/>
                <a:cs typeface="Tahoma"/>
                <a:sym typeface="Tahoma"/>
              </a:rPr>
              <a:t>For every classification examples, think of the implications (costs) of a FP or FN..</a:t>
            </a:r>
            <a:endParaRPr/>
          </a:p>
          <a:p>
            <a:pPr indent="-342900" lvl="0" marL="342900" marR="0" rtl="0" algn="l">
              <a:spcBef>
                <a:spcPts val="400"/>
              </a:spcBef>
              <a:spcAft>
                <a:spcPts val="0"/>
              </a:spcAft>
              <a:buClr>
                <a:srgbClr val="8E0D30"/>
              </a:buClr>
              <a:buSzPts val="2000"/>
              <a:buFont typeface="Tahoma"/>
              <a:buChar char="•"/>
            </a:pPr>
            <a:r>
              <a:rPr b="0" i="0" lang="en-US" sz="2000" u="none" cap="none" strike="noStrike">
                <a:solidFill>
                  <a:schemeClr val="dk1"/>
                </a:solidFill>
                <a:latin typeface="Tahoma"/>
                <a:ea typeface="Tahoma"/>
                <a:cs typeface="Tahoma"/>
                <a:sym typeface="Tahoma"/>
              </a:rPr>
              <a:t>Non-profit mailing list Example? </a:t>
            </a:r>
            <a:endParaRPr/>
          </a:p>
          <a:p>
            <a:pPr indent="-342900" lvl="0" marL="342900" marR="0" rtl="0" algn="l">
              <a:spcBef>
                <a:spcPts val="400"/>
              </a:spcBef>
              <a:spcAft>
                <a:spcPts val="0"/>
              </a:spcAft>
              <a:buClr>
                <a:srgbClr val="8E0D30"/>
              </a:buClr>
              <a:buSzPts val="2000"/>
              <a:buFont typeface="Tahoma"/>
              <a:buChar char="•"/>
            </a:pPr>
            <a:r>
              <a:rPr b="0" i="0" lang="en-US" sz="2000" u="none" cap="none" strike="noStrike">
                <a:solidFill>
                  <a:schemeClr val="dk1"/>
                </a:solidFill>
                <a:latin typeface="Tahoma"/>
                <a:ea typeface="Tahoma"/>
                <a:cs typeface="Tahoma"/>
                <a:sym typeface="Tahoma"/>
              </a:rPr>
              <a:t>MegaTelCo Churn Example?</a:t>
            </a:r>
            <a:endParaRPr/>
          </a:p>
          <a:p>
            <a:pPr indent="-342900" lvl="0" marL="342900" marR="0" rtl="0" algn="l">
              <a:spcBef>
                <a:spcPts val="400"/>
              </a:spcBef>
              <a:spcAft>
                <a:spcPts val="0"/>
              </a:spcAft>
              <a:buClr>
                <a:srgbClr val="8E0D30"/>
              </a:buClr>
              <a:buSzPts val="2000"/>
              <a:buFont typeface="Tahoma"/>
              <a:buChar char="•"/>
            </a:pPr>
            <a:r>
              <a:rPr b="0" i="0" lang="en-US" sz="2000" u="none" cap="none" strike="noStrike">
                <a:solidFill>
                  <a:schemeClr val="dk1"/>
                </a:solidFill>
                <a:latin typeface="Tahoma"/>
                <a:ea typeface="Tahoma"/>
                <a:cs typeface="Tahoma"/>
                <a:sym typeface="Tahoma"/>
              </a:rPr>
              <a:t>Target Example?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1"/>
          <p:cNvSpPr txBox="1"/>
          <p:nvPr>
            <p:ph type="title"/>
          </p:nvPr>
        </p:nvSpPr>
        <p:spPr>
          <a:xfrm>
            <a:off x="228600" y="136842"/>
            <a:ext cx="91440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Confusion Matrix</a:t>
            </a:r>
            <a:endParaRPr/>
          </a:p>
        </p:txBody>
      </p:sp>
      <p:sp>
        <p:nvSpPr>
          <p:cNvPr id="390" name="Google Shape;390;p31"/>
          <p:cNvSpPr txBox="1"/>
          <p:nvPr/>
        </p:nvSpPr>
        <p:spPr>
          <a:xfrm>
            <a:off x="1122645" y="1713282"/>
            <a:ext cx="689871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E0D30"/>
              </a:buClr>
              <a:buSzPts val="2400"/>
              <a:buFont typeface="Calibri"/>
              <a:buNone/>
            </a:pPr>
            <a:r>
              <a:rPr b="0" i="0" lang="en-US" sz="2400" u="none" cap="none" strike="noStrike">
                <a:solidFill>
                  <a:schemeClr val="dk1"/>
                </a:solidFill>
                <a:latin typeface="Calibri"/>
                <a:ea typeface="Calibri"/>
                <a:cs typeface="Calibri"/>
                <a:sym typeface="Calibri"/>
              </a:rPr>
              <a:t>A Confusion matrix is a way of presenting the FN and FP rates for a given prediction </a:t>
            </a:r>
            <a:endParaRPr/>
          </a:p>
        </p:txBody>
      </p:sp>
      <p:graphicFrame>
        <p:nvGraphicFramePr>
          <p:cNvPr id="391" name="Google Shape;391;p31"/>
          <p:cNvGraphicFramePr/>
          <p:nvPr/>
        </p:nvGraphicFramePr>
        <p:xfrm>
          <a:off x="609600" y="3303397"/>
          <a:ext cx="3000000" cy="3000000"/>
        </p:xfrm>
        <a:graphic>
          <a:graphicData uri="http://schemas.openxmlformats.org/drawingml/2006/table">
            <a:tbl>
              <a:tblPr>
                <a:noFill/>
                <a:tableStyleId>{3E5F1C33-7A50-4F57-B663-8F283F88EFA9}</a:tableStyleId>
              </a:tblPr>
              <a:tblGrid>
                <a:gridCol w="2189125"/>
                <a:gridCol w="1868675"/>
                <a:gridCol w="1933500"/>
                <a:gridCol w="1933500"/>
              </a:tblGrid>
              <a:tr h="228600">
                <a:tc>
                  <a:txBody>
                    <a:bodyPr/>
                    <a:lstStyle/>
                    <a:p>
                      <a:pPr indent="0" lvl="0" marL="0" marR="0" rtl="0" algn="ctr">
                        <a:lnSpc>
                          <a:spcPct val="100000"/>
                        </a:lnSpc>
                        <a:spcBef>
                          <a:spcPts val="0"/>
                        </a:spcBef>
                        <a:spcAft>
                          <a:spcPts val="0"/>
                        </a:spcAft>
                        <a:buClr>
                          <a:schemeClr val="folHlink"/>
                        </a:buClr>
                        <a:buSzPts val="1080"/>
                        <a:buFont typeface="Noto Sans Symbols"/>
                        <a:buNone/>
                      </a:pPr>
                      <a:r>
                        <a:t/>
                      </a:r>
                      <a:endParaRPr b="0" i="0" sz="1800" u="none" cap="none" strike="noStrike">
                        <a:solidFill>
                          <a:schemeClr val="dk1"/>
                        </a:solidFill>
                        <a:latin typeface="Calibri"/>
                        <a:ea typeface="Calibri"/>
                        <a:cs typeface="Calibri"/>
                        <a:sym typeface="Calibri"/>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Truth=1</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Truth = 0</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Predicted = 1</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True Positives (TP)</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False Positives (FP)</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Total Predicted +</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E5E5"/>
                    </a:solidFill>
                  </a:tcPr>
                </a:tc>
              </a:tr>
              <a:tr h="427050">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Predicted = 0</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False Negatives (FN)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True Negatives (TN)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Total Predicted -</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E5E5"/>
                    </a:solidFill>
                  </a:tcPr>
                </a:tc>
              </a:tr>
              <a:tr h="427050">
                <a:tc>
                  <a:txBody>
                    <a:bodyPr/>
                    <a:lstStyle/>
                    <a:p>
                      <a:pPr indent="0" lvl="0" marL="0" marR="0" rtl="0" algn="ctr">
                        <a:lnSpc>
                          <a:spcPct val="100000"/>
                        </a:lnSpc>
                        <a:spcBef>
                          <a:spcPts val="0"/>
                        </a:spcBef>
                        <a:spcAft>
                          <a:spcPts val="0"/>
                        </a:spcAft>
                        <a:buClr>
                          <a:schemeClr val="folHlink"/>
                        </a:buClr>
                        <a:buSzPts val="1080"/>
                        <a:buFont typeface="Noto Sans Symbols"/>
                        <a:buNone/>
                      </a:pPr>
                      <a:r>
                        <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Total True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Total True -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Total n</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r>
            </a:tbl>
          </a:graphicData>
        </a:graphic>
      </p:graphicFrame>
    </p:spTree>
  </p:cSld>
  <p:clrMapOvr>
    <a:masterClrMapping/>
  </p:clrMapOvr>
  <p:transition>
    <p:zoom dir="o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2"/>
          <p:cNvSpPr txBox="1"/>
          <p:nvPr>
            <p:ph type="title"/>
          </p:nvPr>
        </p:nvSpPr>
        <p:spPr>
          <a:xfrm>
            <a:off x="0" y="120413"/>
            <a:ext cx="6281802"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Determining the cutoff</a:t>
            </a:r>
            <a:endParaRPr/>
          </a:p>
        </p:txBody>
      </p:sp>
      <p:sp>
        <p:nvSpPr>
          <p:cNvPr id="398" name="Google Shape;398;p32"/>
          <p:cNvSpPr txBox="1"/>
          <p:nvPr>
            <p:ph idx="1" type="body"/>
          </p:nvPr>
        </p:nvSpPr>
        <p:spPr>
          <a:xfrm>
            <a:off x="292313" y="1311220"/>
            <a:ext cx="4279687" cy="4125075"/>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For a classification model, the cutoff used determines the FP and FN rate (calculated on a holdout set)</a:t>
            </a:r>
            <a:endParaRPr/>
          </a:p>
          <a:p>
            <a:pPr indent="0" lvl="0" marL="0" rtl="0" algn="l">
              <a:spcBef>
                <a:spcPts val="400"/>
              </a:spcBef>
              <a:spcAft>
                <a:spcPts val="0"/>
              </a:spcAft>
              <a:buClr>
                <a:schemeClr val="dk1"/>
              </a:buClr>
              <a:buSzPts val="20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Here is a list of model predictions of churn (from a holdout set) with the true values unveiled (n=20)</a:t>
            </a:r>
            <a:endParaRPr/>
          </a:p>
          <a:p>
            <a:pPr indent="0" lvl="0" marL="0" rtl="0" algn="l">
              <a:spcBef>
                <a:spcPts val="400"/>
              </a:spcBef>
              <a:spcAft>
                <a:spcPts val="0"/>
              </a:spcAft>
              <a:buClr>
                <a:schemeClr val="dk1"/>
              </a:buClr>
              <a:buSzPts val="20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What are the FP and FN totals for a cutoff of 0.5?</a:t>
            </a:r>
            <a:endParaRPr/>
          </a:p>
        </p:txBody>
      </p:sp>
      <p:sp>
        <p:nvSpPr>
          <p:cNvPr id="399" name="Google Shape;399;p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graphicFrame>
        <p:nvGraphicFramePr>
          <p:cNvPr id="400" name="Google Shape;400;p32"/>
          <p:cNvGraphicFramePr/>
          <p:nvPr/>
        </p:nvGraphicFramePr>
        <p:xfrm>
          <a:off x="5651287" y="623130"/>
          <a:ext cx="3000000" cy="3000000"/>
        </p:xfrm>
        <a:graphic>
          <a:graphicData uri="http://schemas.openxmlformats.org/drawingml/2006/table">
            <a:tbl>
              <a:tblPr bandRow="1" firstRow="1">
                <a:noFill/>
                <a:tableStyleId>{2F0E6020-6727-435A-9D21-A345EE5A230E}</a:tableStyleId>
              </a:tblPr>
              <a:tblGrid>
                <a:gridCol w="1600200"/>
                <a:gridCol w="1600200"/>
              </a:tblGrid>
              <a:tr h="224575">
                <a:tc>
                  <a:txBody>
                    <a:bodyPr/>
                    <a:lstStyle/>
                    <a:p>
                      <a:pPr indent="0" lvl="0" marL="0" marR="0" rtl="0" algn="ctr">
                        <a:spcBef>
                          <a:spcPts val="0"/>
                        </a:spcBef>
                        <a:spcAft>
                          <a:spcPts val="0"/>
                        </a:spcAft>
                        <a:buNone/>
                      </a:pPr>
                      <a:r>
                        <a:rPr b="1" i="0" lang="en-US" sz="1400" u="none" cap="none" strike="noStrike">
                          <a:solidFill>
                            <a:srgbClr val="000000"/>
                          </a:solidFill>
                          <a:latin typeface="Calibri"/>
                          <a:ea typeface="Calibri"/>
                          <a:cs typeface="Calibri"/>
                          <a:sym typeface="Calibri"/>
                        </a:rPr>
                        <a:t> Truth</a:t>
                      </a:r>
                      <a:endParaRPr/>
                    </a:p>
                  </a:txBody>
                  <a:tcPr marT="9525" marB="0" marR="9525" marL="9525" anchor="b"/>
                </a:tc>
                <a:tc>
                  <a:txBody>
                    <a:bodyPr/>
                    <a:lstStyle/>
                    <a:p>
                      <a:pPr indent="0" lvl="0" marL="0" marR="0" rtl="0" algn="l">
                        <a:spcBef>
                          <a:spcPts val="0"/>
                        </a:spcBef>
                        <a:spcAft>
                          <a:spcPts val="0"/>
                        </a:spcAft>
                        <a:buNone/>
                      </a:pPr>
                      <a:r>
                        <a:rPr b="1" i="0" lang="en-US" sz="1400" u="none" cap="none" strike="noStrike">
                          <a:solidFill>
                            <a:srgbClr val="000000"/>
                          </a:solidFill>
                          <a:latin typeface="Calibri"/>
                          <a:ea typeface="Calibri"/>
                          <a:cs typeface="Calibri"/>
                          <a:sym typeface="Calibri"/>
                        </a:rPr>
                        <a:t> Model Prediction</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400" u="none" cap="none" strike="noStrike">
                          <a:solidFill>
                            <a:srgbClr val="000000"/>
                          </a:solidFill>
                          <a:latin typeface="Calibri"/>
                          <a:ea typeface="Calibri"/>
                          <a:cs typeface="Calibri"/>
                          <a:sym typeface="Calibri"/>
                        </a:rPr>
                        <a:t>0.901</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400" u="none" cap="none" strike="noStrike">
                          <a:solidFill>
                            <a:srgbClr val="000000"/>
                          </a:solidFill>
                          <a:latin typeface="Calibri"/>
                          <a:ea typeface="Calibri"/>
                          <a:cs typeface="Calibri"/>
                          <a:sym typeface="Calibri"/>
                        </a:rPr>
                        <a:t>0.868</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400" u="none" cap="none" strike="noStrike">
                          <a:solidFill>
                            <a:srgbClr val="000000"/>
                          </a:solidFill>
                          <a:latin typeface="Calibri"/>
                          <a:ea typeface="Calibri"/>
                          <a:cs typeface="Calibri"/>
                          <a:sym typeface="Calibri"/>
                        </a:rPr>
                        <a:t>0.725</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400" u="none" cap="none" strike="noStrike">
                          <a:solidFill>
                            <a:srgbClr val="000000"/>
                          </a:solidFill>
                          <a:latin typeface="Calibri"/>
                          <a:ea typeface="Calibri"/>
                          <a:cs typeface="Calibri"/>
                          <a:sym typeface="Calibri"/>
                        </a:rPr>
                        <a:t>0.701</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400" u="none" cap="none" strike="noStrike">
                          <a:solidFill>
                            <a:srgbClr val="000000"/>
                          </a:solidFill>
                          <a:latin typeface="Calibri"/>
                          <a:ea typeface="Calibri"/>
                          <a:cs typeface="Calibri"/>
                          <a:sym typeface="Calibri"/>
                        </a:rPr>
                        <a:t>0.605</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400" u="none" cap="none" strike="noStrike">
                          <a:solidFill>
                            <a:srgbClr val="000000"/>
                          </a:solidFill>
                          <a:latin typeface="Calibri"/>
                          <a:ea typeface="Calibri"/>
                          <a:cs typeface="Calibri"/>
                          <a:sym typeface="Calibri"/>
                        </a:rPr>
                        <a:t>0.502</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400" u="none" cap="none" strike="noStrike">
                          <a:solidFill>
                            <a:srgbClr val="000000"/>
                          </a:solidFill>
                          <a:latin typeface="Calibri"/>
                          <a:ea typeface="Calibri"/>
                          <a:cs typeface="Calibri"/>
                          <a:sym typeface="Calibri"/>
                        </a:rPr>
                        <a:t>0.475</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400" u="none" cap="none" strike="noStrike">
                          <a:solidFill>
                            <a:srgbClr val="000000"/>
                          </a:solidFill>
                          <a:latin typeface="Calibri"/>
                          <a:ea typeface="Calibri"/>
                          <a:cs typeface="Calibri"/>
                          <a:sym typeface="Calibri"/>
                        </a:rPr>
                        <a:t>0.470</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400" u="none" cap="none" strike="noStrike">
                          <a:solidFill>
                            <a:srgbClr val="000000"/>
                          </a:solidFill>
                          <a:latin typeface="Calibri"/>
                          <a:ea typeface="Calibri"/>
                          <a:cs typeface="Calibri"/>
                          <a:sym typeface="Calibri"/>
                        </a:rPr>
                        <a:t>0.466</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400" u="none" cap="none" strike="noStrike">
                          <a:solidFill>
                            <a:srgbClr val="000000"/>
                          </a:solidFill>
                          <a:latin typeface="Calibri"/>
                          <a:ea typeface="Calibri"/>
                          <a:cs typeface="Calibri"/>
                          <a:sym typeface="Calibri"/>
                        </a:rPr>
                        <a:t>0.435</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400" u="none" cap="none" strike="noStrike">
                          <a:solidFill>
                            <a:srgbClr val="000000"/>
                          </a:solidFill>
                          <a:latin typeface="Calibri"/>
                          <a:ea typeface="Calibri"/>
                          <a:cs typeface="Calibri"/>
                          <a:sym typeface="Calibri"/>
                        </a:rPr>
                        <a:t>0.430</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400" u="none" cap="none" strike="noStrike">
                          <a:solidFill>
                            <a:srgbClr val="000000"/>
                          </a:solidFill>
                          <a:latin typeface="Calibri"/>
                          <a:ea typeface="Calibri"/>
                          <a:cs typeface="Calibri"/>
                          <a:sym typeface="Calibri"/>
                        </a:rPr>
                        <a:t>0.327</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400" u="none" cap="none" strike="noStrike">
                          <a:solidFill>
                            <a:srgbClr val="000000"/>
                          </a:solidFill>
                          <a:latin typeface="Calibri"/>
                          <a:ea typeface="Calibri"/>
                          <a:cs typeface="Calibri"/>
                          <a:sym typeface="Calibri"/>
                        </a:rPr>
                        <a:t>0.315</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400" u="none" cap="none" strike="noStrike">
                          <a:solidFill>
                            <a:srgbClr val="000000"/>
                          </a:solidFill>
                          <a:latin typeface="Calibri"/>
                          <a:ea typeface="Calibri"/>
                          <a:cs typeface="Calibri"/>
                          <a:sym typeface="Calibri"/>
                        </a:rPr>
                        <a:t>0.309</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400" u="none" cap="none" strike="noStrike">
                          <a:solidFill>
                            <a:srgbClr val="000000"/>
                          </a:solidFill>
                          <a:latin typeface="Calibri"/>
                          <a:ea typeface="Calibri"/>
                          <a:cs typeface="Calibri"/>
                          <a:sym typeface="Calibri"/>
                        </a:rPr>
                        <a:t>0.281</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400" u="none" cap="none" strike="noStrike">
                          <a:solidFill>
                            <a:srgbClr val="000000"/>
                          </a:solidFill>
                          <a:latin typeface="Calibri"/>
                          <a:ea typeface="Calibri"/>
                          <a:cs typeface="Calibri"/>
                          <a:sym typeface="Calibri"/>
                        </a:rPr>
                        <a:t>0.268</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400" u="none" cap="none" strike="noStrike">
                          <a:solidFill>
                            <a:srgbClr val="000000"/>
                          </a:solidFill>
                          <a:latin typeface="Calibri"/>
                          <a:ea typeface="Calibri"/>
                          <a:cs typeface="Calibri"/>
                          <a:sym typeface="Calibri"/>
                        </a:rPr>
                        <a:t>0.227</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400" u="none" cap="none" strike="noStrike">
                          <a:solidFill>
                            <a:srgbClr val="000000"/>
                          </a:solidFill>
                          <a:latin typeface="Calibri"/>
                          <a:ea typeface="Calibri"/>
                          <a:cs typeface="Calibri"/>
                          <a:sym typeface="Calibri"/>
                        </a:rPr>
                        <a:t>0.190</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400" u="none" cap="none" strike="noStrike">
                          <a:solidFill>
                            <a:srgbClr val="000000"/>
                          </a:solidFill>
                          <a:latin typeface="Calibri"/>
                          <a:ea typeface="Calibri"/>
                          <a:cs typeface="Calibri"/>
                          <a:sym typeface="Calibri"/>
                        </a:rPr>
                        <a:t>0.100</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400" u="none" cap="none" strike="noStrike">
                          <a:solidFill>
                            <a:srgbClr val="000000"/>
                          </a:solidFill>
                          <a:latin typeface="Calibri"/>
                          <a:ea typeface="Calibri"/>
                          <a:cs typeface="Calibri"/>
                          <a:sym typeface="Calibri"/>
                        </a:rPr>
                        <a:t>0.158</a:t>
                      </a:r>
                      <a:endParaRPr/>
                    </a:p>
                  </a:txBody>
                  <a:tcPr marT="9525" marB="0" marR="9525" marL="9525" anchor="b"/>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3"/>
          <p:cNvSpPr txBox="1"/>
          <p:nvPr>
            <p:ph type="title"/>
          </p:nvPr>
        </p:nvSpPr>
        <p:spPr>
          <a:xfrm>
            <a:off x="186042" y="268266"/>
            <a:ext cx="8402638" cy="609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Building a Confusion Matrix</a:t>
            </a:r>
            <a:endParaRPr/>
          </a:p>
        </p:txBody>
      </p:sp>
      <p:graphicFrame>
        <p:nvGraphicFramePr>
          <p:cNvPr id="406" name="Google Shape;406;p33"/>
          <p:cNvGraphicFramePr/>
          <p:nvPr/>
        </p:nvGraphicFramePr>
        <p:xfrm>
          <a:off x="6510414" y="878910"/>
          <a:ext cx="3000000" cy="3000000"/>
        </p:xfrm>
        <a:graphic>
          <a:graphicData uri="http://schemas.openxmlformats.org/drawingml/2006/table">
            <a:tbl>
              <a:tblPr bandRow="1" firstRow="1">
                <a:noFill/>
                <a:tableStyleId>{2F0E6020-6727-435A-9D21-A345EE5A230E}</a:tableStyleId>
              </a:tblPr>
              <a:tblGrid>
                <a:gridCol w="860300"/>
                <a:gridCol w="1386025"/>
              </a:tblGrid>
              <a:tr h="224575">
                <a:tc>
                  <a:txBody>
                    <a:bodyPr/>
                    <a:lstStyle/>
                    <a:p>
                      <a:pPr indent="0" lvl="0" marL="0" marR="0" rtl="0" algn="ctr">
                        <a:spcBef>
                          <a:spcPts val="0"/>
                        </a:spcBef>
                        <a:spcAft>
                          <a:spcPts val="0"/>
                        </a:spcAft>
                        <a:buNone/>
                      </a:pPr>
                      <a:r>
                        <a:rPr b="1" i="0" lang="en-US" sz="1400" u="none" cap="none" strike="noStrike">
                          <a:solidFill>
                            <a:srgbClr val="000000"/>
                          </a:solidFill>
                          <a:latin typeface="Calibri"/>
                          <a:ea typeface="Calibri"/>
                          <a:cs typeface="Calibri"/>
                          <a:sym typeface="Calibri"/>
                        </a:rPr>
                        <a:t> Truth</a:t>
                      </a:r>
                      <a:endParaRPr/>
                    </a:p>
                  </a:txBody>
                  <a:tcPr marT="9525" marB="0" marR="9525" marL="9525" anchor="b"/>
                </a:tc>
                <a:tc>
                  <a:txBody>
                    <a:bodyPr/>
                    <a:lstStyle/>
                    <a:p>
                      <a:pPr indent="0" lvl="0" marL="0" marR="0" rtl="0" algn="l">
                        <a:spcBef>
                          <a:spcPts val="0"/>
                        </a:spcBef>
                        <a:spcAft>
                          <a:spcPts val="0"/>
                        </a:spcAft>
                        <a:buNone/>
                      </a:pPr>
                      <a:r>
                        <a:rPr b="1" i="0" lang="en-US" sz="1400" u="none" cap="none" strike="noStrike">
                          <a:solidFill>
                            <a:srgbClr val="000000"/>
                          </a:solidFill>
                          <a:latin typeface="Calibri"/>
                          <a:ea typeface="Calibri"/>
                          <a:cs typeface="Calibri"/>
                          <a:sym typeface="Calibri"/>
                        </a:rPr>
                        <a:t> Model Prediction</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0.901</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0.868</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0.725</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0.701</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0.605</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0.502</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0.475</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0.470</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0.466</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0.435</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0.430</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0.327</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0.315</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0.309</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0.281</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0.268</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0.227</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0.190</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0.100</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0.158</a:t>
                      </a:r>
                      <a:endParaRPr/>
                    </a:p>
                  </a:txBody>
                  <a:tcPr marT="9525" marB="0" marR="9525" marL="9525" anchor="b"/>
                </a:tc>
              </a:tr>
            </a:tbl>
          </a:graphicData>
        </a:graphic>
      </p:graphicFrame>
      <p:cxnSp>
        <p:nvCxnSpPr>
          <p:cNvPr id="407" name="Google Shape;407;p33"/>
          <p:cNvCxnSpPr/>
          <p:nvPr/>
        </p:nvCxnSpPr>
        <p:spPr>
          <a:xfrm>
            <a:off x="6461127" y="2833233"/>
            <a:ext cx="2682873" cy="0"/>
          </a:xfrm>
          <a:prstGeom prst="straightConnector1">
            <a:avLst/>
          </a:prstGeom>
          <a:noFill/>
          <a:ln cap="flat" cmpd="sng" w="38100">
            <a:solidFill>
              <a:srgbClr val="2E2E97"/>
            </a:solidFill>
            <a:prstDash val="solid"/>
            <a:round/>
            <a:headEnd len="sm" w="sm" type="none"/>
            <a:tailEnd len="sm" w="sm" type="none"/>
          </a:ln>
        </p:spPr>
      </p:cxnSp>
      <p:sp>
        <p:nvSpPr>
          <p:cNvPr id="408" name="Google Shape;408;p33"/>
          <p:cNvSpPr txBox="1"/>
          <p:nvPr/>
        </p:nvSpPr>
        <p:spPr>
          <a:xfrm>
            <a:off x="2722656" y="2430735"/>
            <a:ext cx="1571136" cy="40011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b="0" i="0" lang="en-US" sz="2000" u="none" cap="none" strike="noStrike">
                <a:solidFill>
                  <a:schemeClr val="dk1"/>
                </a:solidFill>
                <a:latin typeface="Tahoma"/>
                <a:ea typeface="Tahoma"/>
                <a:cs typeface="Tahoma"/>
                <a:sym typeface="Tahoma"/>
              </a:rPr>
              <a:t>Cutoff = 0.5</a:t>
            </a:r>
            <a:endParaRPr/>
          </a:p>
        </p:txBody>
      </p:sp>
      <p:graphicFrame>
        <p:nvGraphicFramePr>
          <p:cNvPr id="409" name="Google Shape;409;p33"/>
          <p:cNvGraphicFramePr/>
          <p:nvPr/>
        </p:nvGraphicFramePr>
        <p:xfrm>
          <a:off x="764905" y="3114800"/>
          <a:ext cx="3000000" cy="3000000"/>
        </p:xfrm>
        <a:graphic>
          <a:graphicData uri="http://schemas.openxmlformats.org/drawingml/2006/table">
            <a:tbl>
              <a:tblPr>
                <a:noFill/>
                <a:tableStyleId>{3E5F1C33-7A50-4F57-B663-8F283F88EFA9}</a:tableStyleId>
              </a:tblPr>
              <a:tblGrid>
                <a:gridCol w="1616425"/>
                <a:gridCol w="1379800"/>
                <a:gridCol w="1427650"/>
                <a:gridCol w="605325"/>
              </a:tblGrid>
              <a:tr h="294425">
                <a:tc>
                  <a:txBody>
                    <a:bodyPr/>
                    <a:lstStyle/>
                    <a:p>
                      <a:pPr indent="0" lvl="0" marL="0" marR="0" rtl="0" algn="ctr">
                        <a:lnSpc>
                          <a:spcPct val="100000"/>
                        </a:lnSpc>
                        <a:spcBef>
                          <a:spcPts val="0"/>
                        </a:spcBef>
                        <a:spcAft>
                          <a:spcPts val="0"/>
                        </a:spcAft>
                        <a:buClr>
                          <a:schemeClr val="folHlink"/>
                        </a:buClr>
                        <a:buSzPts val="720"/>
                        <a:buFont typeface="Noto Sans Symbols"/>
                        <a:buNone/>
                      </a:pPr>
                      <a:r>
                        <a:t/>
                      </a:r>
                      <a:endParaRPr b="0" i="0" sz="1200" u="none" cap="none" strike="noStrike">
                        <a:solidFill>
                          <a:schemeClr val="dk1"/>
                        </a:solidFill>
                        <a:latin typeface="Calibri"/>
                        <a:ea typeface="Calibri"/>
                        <a:cs typeface="Calibri"/>
                        <a:sym typeface="Calibri"/>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Truth=1</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Truth = 0</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720"/>
                        <a:buFont typeface="Noto Sans Symbols"/>
                        <a:buNone/>
                      </a:pPr>
                      <a:r>
                        <a:t/>
                      </a:r>
                      <a:endParaRPr b="0" baseline="-25000" i="0" sz="1200" u="none" cap="none" strike="noStrike">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15250">
                <a:tc>
                  <a:txBody>
                    <a:bodyPr/>
                    <a:lstStyle/>
                    <a:p>
                      <a:pPr indent="0" lvl="0" marL="0" marR="0" rtl="0" algn="ctr">
                        <a:lnSpc>
                          <a:spcPct val="100000"/>
                        </a:lnSpc>
                        <a:spcBef>
                          <a:spcPts val="0"/>
                        </a:spcBef>
                        <a:spcAft>
                          <a:spcPts val="0"/>
                        </a:spcAft>
                        <a:buClr>
                          <a:schemeClr val="folHlink"/>
                        </a:buClr>
                        <a:buSzPts val="960"/>
                        <a:buFont typeface="Noto Sans Symbols"/>
                        <a:buNone/>
                      </a:pPr>
                      <a:r>
                        <a:rPr b="0" i="0" lang="en-US" sz="1600" u="none" cap="none" strike="noStrike">
                          <a:solidFill>
                            <a:schemeClr val="dk1"/>
                          </a:solidFill>
                          <a:latin typeface="Calibri"/>
                          <a:ea typeface="Calibri"/>
                          <a:cs typeface="Calibri"/>
                          <a:sym typeface="Calibri"/>
                        </a:rPr>
                        <a:t>Predicted = 1</a:t>
                      </a:r>
                      <a:endParaRPr b="0" baseline="-25000" i="0" sz="1600" u="none" cap="none" strike="noStrike">
                        <a:solidFill>
                          <a:schemeClr val="dk1"/>
                        </a:solidFill>
                        <a:latin typeface="Calibri"/>
                        <a:ea typeface="Calibri"/>
                        <a:cs typeface="Calibri"/>
                        <a:sym typeface="Calibri"/>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rgbClr val="00B0F0"/>
                          </a:solidFill>
                          <a:latin typeface="Calibri"/>
                          <a:ea typeface="Calibri"/>
                          <a:cs typeface="Calibri"/>
                          <a:sym typeface="Calibri"/>
                        </a:rPr>
                        <a:t>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6</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E5E5"/>
                    </a:solidFill>
                  </a:tcPr>
                </a:tc>
              </a:tr>
              <a:tr h="515250">
                <a:tc>
                  <a:txBody>
                    <a:bodyPr/>
                    <a:lstStyle/>
                    <a:p>
                      <a:pPr indent="0" lvl="0" marL="0" marR="0" rtl="0" algn="ctr">
                        <a:lnSpc>
                          <a:spcPct val="100000"/>
                        </a:lnSpc>
                        <a:spcBef>
                          <a:spcPts val="0"/>
                        </a:spcBef>
                        <a:spcAft>
                          <a:spcPts val="0"/>
                        </a:spcAft>
                        <a:buClr>
                          <a:schemeClr val="folHlink"/>
                        </a:buClr>
                        <a:buSzPts val="960"/>
                        <a:buFont typeface="Noto Sans Symbols"/>
                        <a:buNone/>
                      </a:pPr>
                      <a:r>
                        <a:rPr b="0" i="0" lang="en-US" sz="1600" u="none" cap="none" strike="noStrike">
                          <a:solidFill>
                            <a:schemeClr val="dk1"/>
                          </a:solidFill>
                          <a:latin typeface="Calibri"/>
                          <a:ea typeface="Calibri"/>
                          <a:cs typeface="Calibri"/>
                          <a:sym typeface="Calibri"/>
                        </a:rPr>
                        <a:t>Predicted = 0</a:t>
                      </a:r>
                      <a:endParaRPr b="0" baseline="-25000" i="0" sz="1600" u="none" cap="none" strike="noStrike">
                        <a:solidFill>
                          <a:schemeClr val="dk1"/>
                        </a:solidFill>
                        <a:latin typeface="Calibri"/>
                        <a:ea typeface="Calibri"/>
                        <a:cs typeface="Calibri"/>
                        <a:sym typeface="Calibri"/>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rgbClr val="00B0F0"/>
                          </a:solidFill>
                          <a:latin typeface="Calibri"/>
                          <a:ea typeface="Calibri"/>
                          <a:cs typeface="Calibri"/>
                          <a:sym typeface="Calibri"/>
                        </a:rPr>
                        <a:t>11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14</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E5E5"/>
                    </a:solidFill>
                  </a:tcPr>
                </a:tc>
              </a:tr>
              <a:tr h="343750">
                <a:tc>
                  <a:txBody>
                    <a:bodyPr/>
                    <a:lstStyle/>
                    <a:p>
                      <a:pPr indent="0" lvl="0" marL="0" marR="0" rtl="0" algn="ctr">
                        <a:lnSpc>
                          <a:spcPct val="100000"/>
                        </a:lnSpc>
                        <a:spcBef>
                          <a:spcPts val="0"/>
                        </a:spcBef>
                        <a:spcAft>
                          <a:spcPts val="0"/>
                        </a:spcAft>
                        <a:buClr>
                          <a:schemeClr val="folHlink"/>
                        </a:buClr>
                        <a:buSzPts val="720"/>
                        <a:buFont typeface="Noto Sans Symbols"/>
                        <a:buNone/>
                      </a:pPr>
                      <a:r>
                        <a:t/>
                      </a:r>
                      <a:endParaRPr b="0" baseline="-25000" i="0" sz="1200" u="none" cap="none" strike="noStrike">
                        <a:solidFill>
                          <a:schemeClr val="dk1"/>
                        </a:solidFill>
                        <a:latin typeface="Calibri"/>
                        <a:ea typeface="Calibri"/>
                        <a:cs typeface="Calibri"/>
                        <a:sym typeface="Calibri"/>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7</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13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20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r>
            </a:tbl>
          </a:graphicData>
        </a:graphic>
      </p:graphicFrame>
      <p:sp>
        <p:nvSpPr>
          <p:cNvPr id="410" name="Google Shape;410;p33"/>
          <p:cNvSpPr txBox="1"/>
          <p:nvPr/>
        </p:nvSpPr>
        <p:spPr>
          <a:xfrm>
            <a:off x="2167312" y="5282565"/>
            <a:ext cx="2681824" cy="40011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b="0" i="0" lang="en-US" sz="2000" u="none" cap="none" strike="noStrike">
                <a:solidFill>
                  <a:schemeClr val="dk1"/>
                </a:solidFill>
                <a:latin typeface="Tahoma"/>
                <a:ea typeface="Tahoma"/>
                <a:cs typeface="Tahoma"/>
                <a:sym typeface="Tahoma"/>
              </a:rPr>
              <a:t>What is the Accuracy?</a:t>
            </a:r>
            <a:endParaRPr/>
          </a:p>
        </p:txBody>
      </p:sp>
      <p:sp>
        <p:nvSpPr>
          <p:cNvPr id="411" name="Google Shape;411;p33"/>
          <p:cNvSpPr txBox="1"/>
          <p:nvPr/>
        </p:nvSpPr>
        <p:spPr>
          <a:xfrm>
            <a:off x="1114363" y="5910121"/>
            <a:ext cx="4787721" cy="40011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b="0" i="0" lang="en-US" sz="2000" u="none" cap="none" strike="noStrike">
                <a:solidFill>
                  <a:schemeClr val="dk1"/>
                </a:solidFill>
                <a:latin typeface="Tahoma"/>
                <a:ea typeface="Tahoma"/>
                <a:cs typeface="Tahoma"/>
                <a:sym typeface="Tahoma"/>
              </a:rPr>
              <a:t>Accuracy = (TP + TN) / n = 15/20 = .75</a:t>
            </a:r>
            <a:endParaRPr/>
          </a:p>
        </p:txBody>
      </p:sp>
    </p:spTree>
  </p:cSld>
  <p:clrMapOvr>
    <a:masterClrMapping/>
  </p:clrMapOvr>
  <p:transition>
    <p:zoom dir="o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4"/>
          <p:cNvSpPr txBox="1"/>
          <p:nvPr>
            <p:ph type="title"/>
          </p:nvPr>
        </p:nvSpPr>
        <p:spPr>
          <a:xfrm>
            <a:off x="914400" y="97312"/>
            <a:ext cx="8229600" cy="304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Confusion matrix with different cutoffs</a:t>
            </a:r>
            <a:endParaRPr/>
          </a:p>
        </p:txBody>
      </p:sp>
      <p:sp>
        <p:nvSpPr>
          <p:cNvPr id="418" name="Google Shape;418;p34"/>
          <p:cNvSpPr txBox="1"/>
          <p:nvPr>
            <p:ph idx="1" type="body"/>
          </p:nvPr>
        </p:nvSpPr>
        <p:spPr>
          <a:xfrm>
            <a:off x="3987452" y="5474683"/>
            <a:ext cx="4880975" cy="1290670"/>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sz="2000"/>
              <a:t>Every cutoff generates classifier with a different confusion matrix</a:t>
            </a:r>
            <a:endParaRPr/>
          </a:p>
          <a:p>
            <a:pPr indent="-257175" lvl="0" marL="257175" rtl="0" algn="l">
              <a:spcBef>
                <a:spcPts val="400"/>
              </a:spcBef>
              <a:spcAft>
                <a:spcPts val="0"/>
              </a:spcAft>
              <a:buClr>
                <a:schemeClr val="dk1"/>
              </a:buClr>
              <a:buSzPts val="2000"/>
              <a:buFont typeface="Tahoma"/>
              <a:buChar char="•"/>
            </a:pPr>
            <a:r>
              <a:rPr lang="en-US"/>
              <a:t>Which is best?</a:t>
            </a:r>
            <a:endParaRPr sz="2000"/>
          </a:p>
        </p:txBody>
      </p:sp>
      <p:graphicFrame>
        <p:nvGraphicFramePr>
          <p:cNvPr id="419" name="Google Shape;419;p34"/>
          <p:cNvGraphicFramePr/>
          <p:nvPr/>
        </p:nvGraphicFramePr>
        <p:xfrm>
          <a:off x="5486400" y="4107493"/>
          <a:ext cx="3000000" cy="3000000"/>
        </p:xfrm>
        <a:graphic>
          <a:graphicData uri="http://schemas.openxmlformats.org/drawingml/2006/table">
            <a:tbl>
              <a:tblPr>
                <a:noFill/>
                <a:tableStyleId>{3E5F1C33-7A50-4F57-B663-8F283F88EFA9}</a:tableStyleId>
              </a:tblPr>
              <a:tblGrid>
                <a:gridCol w="1335750"/>
                <a:gridCol w="950250"/>
                <a:gridCol w="1143000"/>
              </a:tblGrid>
              <a:tr h="432875">
                <a:tc>
                  <a:txBody>
                    <a:bodyPr/>
                    <a:lstStyle/>
                    <a:p>
                      <a:pPr indent="0" lvl="0" marL="0" marR="0" rtl="0" algn="ctr">
                        <a:lnSpc>
                          <a:spcPct val="100000"/>
                        </a:lnSpc>
                        <a:spcBef>
                          <a:spcPts val="0"/>
                        </a:spcBef>
                        <a:spcAft>
                          <a:spcPts val="0"/>
                        </a:spcAft>
                        <a:buClr>
                          <a:schemeClr val="hlink"/>
                        </a:buClr>
                        <a:buSzPts val="1280"/>
                        <a:buFont typeface="Noto Sans Symbols"/>
                        <a:buNone/>
                      </a:pPr>
                      <a:r>
                        <a:rPr b="1" i="0" lang="en-US" sz="1600" u="none" cap="none" strike="noStrike">
                          <a:solidFill>
                            <a:schemeClr val="accent2"/>
                          </a:solidFill>
                          <a:latin typeface="Arial"/>
                          <a:ea typeface="Arial"/>
                          <a:cs typeface="Arial"/>
                          <a:sym typeface="Arial"/>
                        </a:rPr>
                        <a:t>Cut = 0.3</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Truth=1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Truth0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625">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Pred=1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7</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69696"/>
                    </a:solidFill>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7</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625">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Pred=0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6</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69696"/>
                    </a:solidFill>
                  </a:tcPr>
                </a:tc>
              </a:tr>
            </a:tbl>
          </a:graphicData>
        </a:graphic>
      </p:graphicFrame>
      <p:graphicFrame>
        <p:nvGraphicFramePr>
          <p:cNvPr id="420" name="Google Shape;420;p34"/>
          <p:cNvGraphicFramePr/>
          <p:nvPr/>
        </p:nvGraphicFramePr>
        <p:xfrm>
          <a:off x="5486400" y="2438400"/>
          <a:ext cx="3000000" cy="3000000"/>
        </p:xfrm>
        <a:graphic>
          <a:graphicData uri="http://schemas.openxmlformats.org/drawingml/2006/table">
            <a:tbl>
              <a:tblPr>
                <a:noFill/>
                <a:tableStyleId>{3E5F1C33-7A50-4F57-B663-8F283F88EFA9}</a:tableStyleId>
              </a:tblPr>
              <a:tblGrid>
                <a:gridCol w="1335750"/>
                <a:gridCol w="950250"/>
                <a:gridCol w="1143000"/>
              </a:tblGrid>
              <a:tr h="384300">
                <a:tc>
                  <a:txBody>
                    <a:bodyPr/>
                    <a:lstStyle/>
                    <a:p>
                      <a:pPr indent="0" lvl="0" marL="0" marR="0" rtl="0" algn="ctr">
                        <a:lnSpc>
                          <a:spcPct val="100000"/>
                        </a:lnSpc>
                        <a:spcBef>
                          <a:spcPts val="0"/>
                        </a:spcBef>
                        <a:spcAft>
                          <a:spcPts val="0"/>
                        </a:spcAft>
                        <a:buClr>
                          <a:schemeClr val="hlink"/>
                        </a:buClr>
                        <a:buSzPts val="1280"/>
                        <a:buFont typeface="Noto Sans Symbols"/>
                        <a:buNone/>
                      </a:pPr>
                      <a:r>
                        <a:rPr b="1" i="0" lang="en-US" sz="1600" u="none" cap="none" strike="noStrike">
                          <a:solidFill>
                            <a:schemeClr val="accent2"/>
                          </a:solidFill>
                          <a:latin typeface="Arial"/>
                          <a:ea typeface="Arial"/>
                          <a:cs typeface="Arial"/>
                          <a:sym typeface="Arial"/>
                        </a:rPr>
                        <a:t>Cut = 0.5</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Truth=1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Truth=0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625">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Pred=1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69696"/>
                    </a:solidFill>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2</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625">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Pred=0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11</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69696"/>
                    </a:solidFill>
                  </a:tcPr>
                </a:tc>
              </a:tr>
            </a:tbl>
          </a:graphicData>
        </a:graphic>
      </p:graphicFrame>
      <p:graphicFrame>
        <p:nvGraphicFramePr>
          <p:cNvPr id="421" name="Google Shape;421;p34"/>
          <p:cNvGraphicFramePr/>
          <p:nvPr/>
        </p:nvGraphicFramePr>
        <p:xfrm>
          <a:off x="5486400" y="769307"/>
          <a:ext cx="3000000" cy="3000000"/>
        </p:xfrm>
        <a:graphic>
          <a:graphicData uri="http://schemas.openxmlformats.org/drawingml/2006/table">
            <a:tbl>
              <a:tblPr>
                <a:noFill/>
                <a:tableStyleId>{3E5F1C33-7A50-4F57-B663-8F283F88EFA9}</a:tableStyleId>
              </a:tblPr>
              <a:tblGrid>
                <a:gridCol w="1335750"/>
                <a:gridCol w="950250"/>
                <a:gridCol w="1143000"/>
              </a:tblGrid>
              <a:tr h="384300">
                <a:tc>
                  <a:txBody>
                    <a:bodyPr/>
                    <a:lstStyle/>
                    <a:p>
                      <a:pPr indent="0" lvl="0" marL="0" marR="0" rtl="0" algn="ctr">
                        <a:lnSpc>
                          <a:spcPct val="100000"/>
                        </a:lnSpc>
                        <a:spcBef>
                          <a:spcPts val="0"/>
                        </a:spcBef>
                        <a:spcAft>
                          <a:spcPts val="0"/>
                        </a:spcAft>
                        <a:buClr>
                          <a:schemeClr val="hlink"/>
                        </a:buClr>
                        <a:buSzPts val="1280"/>
                        <a:buFont typeface="Noto Sans Symbols"/>
                        <a:buNone/>
                      </a:pPr>
                      <a:r>
                        <a:rPr b="1" i="0" lang="en-US" sz="1600" u="none" cap="none" strike="noStrike">
                          <a:solidFill>
                            <a:schemeClr val="accent2"/>
                          </a:solidFill>
                          <a:latin typeface="Arial"/>
                          <a:ea typeface="Arial"/>
                          <a:cs typeface="Arial"/>
                          <a:sym typeface="Arial"/>
                        </a:rPr>
                        <a:t>Cut=0.7</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Truth=1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Truth=0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625">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Pred=1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69696"/>
                    </a:solidFill>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625">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Pred=0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12</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69696"/>
                    </a:solidFill>
                  </a:tcPr>
                </a:tc>
              </a:tr>
            </a:tbl>
          </a:graphicData>
        </a:graphic>
      </p:graphicFrame>
      <p:graphicFrame>
        <p:nvGraphicFramePr>
          <p:cNvPr id="422" name="Google Shape;422;p34"/>
          <p:cNvGraphicFramePr/>
          <p:nvPr/>
        </p:nvGraphicFramePr>
        <p:xfrm>
          <a:off x="228600" y="495300"/>
          <a:ext cx="3000000" cy="3000000"/>
        </p:xfrm>
        <a:graphic>
          <a:graphicData uri="http://schemas.openxmlformats.org/drawingml/2006/table">
            <a:tbl>
              <a:tblPr bandRow="1" firstRow="1">
                <a:noFill/>
                <a:tableStyleId>{2F0E6020-6727-435A-9D21-A345EE5A230E}</a:tableStyleId>
              </a:tblPr>
              <a:tblGrid>
                <a:gridCol w="658250"/>
                <a:gridCol w="792675"/>
                <a:gridCol w="537600"/>
                <a:gridCol w="644475"/>
                <a:gridCol w="658250"/>
              </a:tblGrid>
              <a:tr h="460575">
                <a:tc>
                  <a:txBody>
                    <a:bodyPr/>
                    <a:lstStyle/>
                    <a:p>
                      <a:pPr indent="0" lvl="0" marL="0" marR="0" rtl="0" algn="ctr">
                        <a:spcBef>
                          <a:spcPts val="0"/>
                        </a:spcBef>
                        <a:spcAft>
                          <a:spcPts val="0"/>
                        </a:spcAft>
                        <a:buNone/>
                      </a:pPr>
                      <a:r>
                        <a:rPr b="1" i="0" lang="en-US" sz="1400" u="none" cap="none" strike="noStrike">
                          <a:solidFill>
                            <a:srgbClr val="000000"/>
                          </a:solidFill>
                          <a:latin typeface="Calibri"/>
                          <a:ea typeface="Calibri"/>
                          <a:cs typeface="Calibri"/>
                          <a:sym typeface="Calibri"/>
                        </a:rPr>
                        <a:t> Truth</a:t>
                      </a:r>
                      <a:endParaRPr/>
                    </a:p>
                  </a:txBody>
                  <a:tcPr marT="9525" marB="0" marR="9525" marL="9525" anchor="b"/>
                </a:tc>
                <a:tc>
                  <a:txBody>
                    <a:bodyPr/>
                    <a:lstStyle/>
                    <a:p>
                      <a:pPr indent="0" lvl="0" marL="0" marR="0" rtl="0" algn="l">
                        <a:spcBef>
                          <a:spcPts val="0"/>
                        </a:spcBef>
                        <a:spcAft>
                          <a:spcPts val="0"/>
                        </a:spcAft>
                        <a:buNone/>
                      </a:pPr>
                      <a:r>
                        <a:rPr b="1" i="0" lang="en-US" sz="1400" u="none" cap="none" strike="noStrike">
                          <a:solidFill>
                            <a:srgbClr val="000000"/>
                          </a:solidFill>
                          <a:latin typeface="Calibri"/>
                          <a:ea typeface="Calibri"/>
                          <a:cs typeface="Calibri"/>
                          <a:sym typeface="Calibri"/>
                        </a:rPr>
                        <a:t> Model 1</a:t>
                      </a:r>
                      <a:endParaRPr/>
                    </a:p>
                  </a:txBody>
                  <a:tcPr marT="9525" marB="0" marR="9525" marL="9525" anchor="b"/>
                </a:tc>
                <a:tc>
                  <a:txBody>
                    <a:bodyPr/>
                    <a:lstStyle/>
                    <a:p>
                      <a:pPr indent="0" lvl="0" marL="0" marR="0" rtl="0" algn="l">
                        <a:spcBef>
                          <a:spcPts val="0"/>
                        </a:spcBef>
                        <a:spcAft>
                          <a:spcPts val="0"/>
                        </a:spcAft>
                        <a:buNone/>
                      </a:pPr>
                      <a:r>
                        <a:rPr b="0" i="0" lang="en-US" sz="1400" u="none" cap="none" strike="noStrike">
                          <a:solidFill>
                            <a:srgbClr val="000000"/>
                          </a:solidFill>
                          <a:latin typeface="Calibri"/>
                          <a:ea typeface="Calibri"/>
                          <a:cs typeface="Calibri"/>
                          <a:sym typeface="Calibri"/>
                        </a:rPr>
                        <a:t>Cut 0.3</a:t>
                      </a:r>
                      <a:endParaRPr/>
                    </a:p>
                  </a:txBody>
                  <a:tcPr marT="9525" marB="0" marR="9525" marL="9525" anchor="b"/>
                </a:tc>
                <a:tc>
                  <a:txBody>
                    <a:bodyPr/>
                    <a:lstStyle/>
                    <a:p>
                      <a:pPr indent="0" lvl="0" marL="0" marR="0" rtl="0" algn="l">
                        <a:spcBef>
                          <a:spcPts val="0"/>
                        </a:spcBef>
                        <a:spcAft>
                          <a:spcPts val="0"/>
                        </a:spcAft>
                        <a:buNone/>
                      </a:pPr>
                      <a:r>
                        <a:rPr b="0" i="0" lang="en-US" sz="1400" u="none" cap="none" strike="noStrike">
                          <a:solidFill>
                            <a:srgbClr val="000000"/>
                          </a:solidFill>
                          <a:latin typeface="Calibri"/>
                          <a:ea typeface="Calibri"/>
                          <a:cs typeface="Calibri"/>
                          <a:sym typeface="Calibri"/>
                        </a:rPr>
                        <a:t>Cut 0.5</a:t>
                      </a:r>
                      <a:endParaRPr/>
                    </a:p>
                  </a:txBody>
                  <a:tcPr marT="9525" marB="0" marR="9525" marL="9525" anchor="b"/>
                </a:tc>
                <a:tc>
                  <a:txBody>
                    <a:bodyPr/>
                    <a:lstStyle/>
                    <a:p>
                      <a:pPr indent="0" lvl="0" marL="0" marR="0" rtl="0" algn="l">
                        <a:spcBef>
                          <a:spcPts val="0"/>
                        </a:spcBef>
                        <a:spcAft>
                          <a:spcPts val="0"/>
                        </a:spcAft>
                        <a:buNone/>
                      </a:pPr>
                      <a:r>
                        <a:rPr b="0" i="0" lang="en-US" sz="1400" u="none" cap="none" strike="noStrike">
                          <a:solidFill>
                            <a:srgbClr val="000000"/>
                          </a:solidFill>
                          <a:latin typeface="Calibri"/>
                          <a:ea typeface="Calibri"/>
                          <a:cs typeface="Calibri"/>
                          <a:sym typeface="Calibri"/>
                        </a:rPr>
                        <a:t>Cut 0.7</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0.901</a:t>
                      </a:r>
                      <a:endParaRPr/>
                    </a:p>
                  </a:txBody>
                  <a:tcPr marT="9525" marB="0" marR="9525" marL="9525" anchor="b"/>
                </a:tc>
                <a:tc>
                  <a:txBody>
                    <a:bodyPr/>
                    <a:lstStyle/>
                    <a:p>
                      <a:pPr indent="0" lvl="0" marL="0" marR="0" rtl="0" algn="r">
                        <a:spcBef>
                          <a:spcPts val="0"/>
                        </a:spcBef>
                        <a:spcAft>
                          <a:spcPts val="0"/>
                        </a:spcAft>
                        <a:buNone/>
                      </a:pPr>
                      <a:r>
                        <a:rPr b="1" i="1"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1" i="1"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1" i="1" lang="en-US" sz="1600" u="none" cap="none" strike="noStrike">
                          <a:solidFill>
                            <a:srgbClr val="000000"/>
                          </a:solidFill>
                          <a:latin typeface="Calibri"/>
                          <a:ea typeface="Calibri"/>
                          <a:cs typeface="Calibri"/>
                          <a:sym typeface="Calibri"/>
                        </a:rPr>
                        <a:t>1</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0.868</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FF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FF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FF0000"/>
                          </a:solidFill>
                          <a:latin typeface="Calibri"/>
                          <a:ea typeface="Calibri"/>
                          <a:cs typeface="Calibri"/>
                          <a:sym typeface="Calibri"/>
                        </a:rPr>
                        <a:t>1</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0.725</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1</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0.701</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chemeClr val="dk1"/>
                          </a:solidFill>
                          <a:latin typeface="Calibri"/>
                          <a:ea typeface="Calibri"/>
                          <a:cs typeface="Calibri"/>
                          <a:sym typeface="Calibri"/>
                        </a:rPr>
                        <a:t>1</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0.605</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FF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FF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0.502</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FF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0.475</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FF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0.470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FF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0.466</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FF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0.435</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FF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FF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0.430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FF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FF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0.327</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FF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0.315</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FF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0.309</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FF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FF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0.281</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0.268</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0.227</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0.190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0.100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0.158</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1" lang="en-US" sz="1600" u="none" cap="none" strike="noStrike">
                          <a:solidFill>
                            <a:srgbClr val="000000"/>
                          </a:solidFill>
                          <a:latin typeface="Calibri"/>
                          <a:ea typeface="Calibri"/>
                          <a:cs typeface="Calibri"/>
                          <a:sym typeface="Calibri"/>
                        </a:rPr>
                        <a:t>0</a:t>
                      </a:r>
                      <a:endParaRPr/>
                    </a:p>
                  </a:txBody>
                  <a:tcPr marT="9525" marB="0" marR="9525" marL="9525" anchor="b"/>
                </a:tc>
              </a:tr>
            </a:tbl>
          </a:graphicData>
        </a:graphic>
      </p:graphicFrame>
      <p:sp>
        <p:nvSpPr>
          <p:cNvPr id="423" name="Google Shape;423;p34"/>
          <p:cNvSpPr txBox="1"/>
          <p:nvPr/>
        </p:nvSpPr>
        <p:spPr>
          <a:xfrm>
            <a:off x="1824740" y="495300"/>
            <a:ext cx="128592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100"/>
              <a:buFont typeface="Tahoma"/>
              <a:buNone/>
            </a:pPr>
            <a:r>
              <a:rPr b="0" i="0" lang="en-US" sz="1100" u="none" cap="none" strike="noStrike">
                <a:solidFill>
                  <a:schemeClr val="dk1"/>
                </a:solidFill>
                <a:latin typeface="Tahoma"/>
                <a:ea typeface="Tahoma"/>
                <a:cs typeface="Tahoma"/>
                <a:sym typeface="Tahoma"/>
              </a:rPr>
              <a:t>Model predictions</a:t>
            </a:r>
            <a:endParaRPr/>
          </a:p>
        </p:txBody>
      </p:sp>
      <p:cxnSp>
        <p:nvCxnSpPr>
          <p:cNvPr id="424" name="Google Shape;424;p34"/>
          <p:cNvCxnSpPr/>
          <p:nvPr/>
        </p:nvCxnSpPr>
        <p:spPr>
          <a:xfrm flipH="1">
            <a:off x="3519815" y="1539408"/>
            <a:ext cx="1966585" cy="549063"/>
          </a:xfrm>
          <a:prstGeom prst="straightConnector1">
            <a:avLst/>
          </a:prstGeom>
          <a:noFill/>
          <a:ln cap="flat" cmpd="sng" w="9525">
            <a:solidFill>
              <a:srgbClr val="2E2E97"/>
            </a:solidFill>
            <a:prstDash val="solid"/>
            <a:round/>
            <a:headEnd len="sm" w="sm" type="none"/>
            <a:tailEnd len="med" w="med" type="triangle"/>
          </a:ln>
        </p:spPr>
      </p:cxnSp>
      <p:cxnSp>
        <p:nvCxnSpPr>
          <p:cNvPr id="425" name="Google Shape;425;p34"/>
          <p:cNvCxnSpPr/>
          <p:nvPr/>
        </p:nvCxnSpPr>
        <p:spPr>
          <a:xfrm rot="10800000">
            <a:off x="3519815" y="2646241"/>
            <a:ext cx="1966584" cy="288292"/>
          </a:xfrm>
          <a:prstGeom prst="straightConnector1">
            <a:avLst/>
          </a:prstGeom>
          <a:noFill/>
          <a:ln cap="flat" cmpd="sng" w="9525">
            <a:solidFill>
              <a:srgbClr val="2E2E97"/>
            </a:solidFill>
            <a:prstDash val="solid"/>
            <a:round/>
            <a:headEnd len="sm" w="sm" type="none"/>
            <a:tailEnd len="med" w="med" type="triangle"/>
          </a:ln>
        </p:spPr>
      </p:cxnSp>
      <p:cxnSp>
        <p:nvCxnSpPr>
          <p:cNvPr id="426" name="Google Shape;426;p34"/>
          <p:cNvCxnSpPr/>
          <p:nvPr/>
        </p:nvCxnSpPr>
        <p:spPr>
          <a:xfrm flipH="1">
            <a:off x="3519815" y="4477218"/>
            <a:ext cx="1966585" cy="384928"/>
          </a:xfrm>
          <a:prstGeom prst="straightConnector1">
            <a:avLst/>
          </a:prstGeom>
          <a:noFill/>
          <a:ln cap="flat" cmpd="sng" w="9525">
            <a:solidFill>
              <a:srgbClr val="2E2E97"/>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pic>
        <p:nvPicPr>
          <p:cNvPr id="433" name="Google Shape;433;p35"/>
          <p:cNvPicPr preferRelativeResize="0"/>
          <p:nvPr/>
        </p:nvPicPr>
        <p:blipFill rotWithShape="1">
          <a:blip r:embed="rId3">
            <a:alphaModFix/>
          </a:blip>
          <a:srcRect b="0" l="0" r="0" t="0"/>
          <a:stretch/>
        </p:blipFill>
        <p:spPr>
          <a:xfrm>
            <a:off x="234950" y="1219200"/>
            <a:ext cx="8674100" cy="5130800"/>
          </a:xfrm>
          <a:prstGeom prst="rect">
            <a:avLst/>
          </a:prstGeom>
          <a:noFill/>
          <a:ln>
            <a:noFill/>
          </a:ln>
        </p:spPr>
      </p:pic>
      <p:sp>
        <p:nvSpPr>
          <p:cNvPr id="434" name="Google Shape;434;p35"/>
          <p:cNvSpPr txBox="1"/>
          <p:nvPr/>
        </p:nvSpPr>
        <p:spPr>
          <a:xfrm>
            <a:off x="977030" y="951978"/>
            <a:ext cx="1311898" cy="400110"/>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b="0" i="0" lang="en-US" sz="2000" u="none" cap="none" strike="noStrike">
                <a:solidFill>
                  <a:schemeClr val="dk1"/>
                </a:solidFill>
                <a:latin typeface="Tahoma"/>
                <a:ea typeface="Tahoma"/>
                <a:cs typeface="Tahoma"/>
                <a:sym typeface="Tahoma"/>
              </a:rPr>
              <a:t>From DSB</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6"/>
          <p:cNvSpPr txBox="1"/>
          <p:nvPr>
            <p:ph type="title"/>
          </p:nvPr>
        </p:nvSpPr>
        <p:spPr>
          <a:xfrm>
            <a:off x="304800" y="381000"/>
            <a:ext cx="8402638" cy="609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Confusion Matrix example</a:t>
            </a:r>
            <a:endParaRPr/>
          </a:p>
        </p:txBody>
      </p:sp>
      <p:sp>
        <p:nvSpPr>
          <p:cNvPr id="441" name="Google Shape;441;p36"/>
          <p:cNvSpPr txBox="1"/>
          <p:nvPr>
            <p:ph idx="2" type="body"/>
          </p:nvPr>
        </p:nvSpPr>
        <p:spPr>
          <a:xfrm>
            <a:off x="304801" y="2895599"/>
            <a:ext cx="5093918" cy="3743195"/>
          </a:xfrm>
          <a:prstGeom prst="rect">
            <a:avLst/>
          </a:prstGeom>
          <a:noFill/>
          <a:ln>
            <a:noFill/>
          </a:ln>
        </p:spPr>
        <p:txBody>
          <a:bodyPr anchorCtr="0" anchor="t" bIns="45700" lIns="91425" spcFirstLastPara="1" rIns="91425" wrap="square" tIns="45700">
            <a:normAutofit/>
          </a:bodyPr>
          <a:lstStyle/>
          <a:p>
            <a:pPr indent="-257175" lvl="0" marL="257175" rtl="0" algn="l">
              <a:spcBef>
                <a:spcPts val="0"/>
              </a:spcBef>
              <a:spcAft>
                <a:spcPts val="0"/>
              </a:spcAft>
              <a:buClr>
                <a:schemeClr val="dk1"/>
              </a:buClr>
              <a:buSzPts val="2000"/>
              <a:buFont typeface="Tahoma"/>
              <a:buChar char="•"/>
            </a:pPr>
            <a:r>
              <a:rPr lang="en-US" sz="2000"/>
              <a:t>TP=True Positives: 4</a:t>
            </a:r>
            <a:endParaRPr/>
          </a:p>
          <a:p>
            <a:pPr indent="-257175" lvl="0" marL="257175" rtl="0" algn="l">
              <a:spcBef>
                <a:spcPts val="400"/>
              </a:spcBef>
              <a:spcAft>
                <a:spcPts val="0"/>
              </a:spcAft>
              <a:buClr>
                <a:schemeClr val="dk1"/>
              </a:buClr>
              <a:buSzPts val="2000"/>
              <a:buFont typeface="Tahoma"/>
              <a:buChar char="•"/>
            </a:pPr>
            <a:r>
              <a:rPr lang="en-US" sz="2000"/>
              <a:t>FP=False Positives: 2    </a:t>
            </a:r>
            <a:endParaRPr/>
          </a:p>
          <a:p>
            <a:pPr indent="-257175" lvl="0" marL="257175" rtl="0" algn="l">
              <a:spcBef>
                <a:spcPts val="400"/>
              </a:spcBef>
              <a:spcAft>
                <a:spcPts val="0"/>
              </a:spcAft>
              <a:buClr>
                <a:schemeClr val="dk1"/>
              </a:buClr>
              <a:buSzPts val="2000"/>
              <a:buFont typeface="Tahoma"/>
              <a:buChar char="•"/>
            </a:pPr>
            <a:r>
              <a:rPr lang="en-US" sz="2000"/>
              <a:t>FN=False Negatives: 3</a:t>
            </a:r>
            <a:endParaRPr/>
          </a:p>
          <a:p>
            <a:pPr indent="-257175" lvl="0" marL="257175" rtl="0" algn="l">
              <a:spcBef>
                <a:spcPts val="400"/>
              </a:spcBef>
              <a:spcAft>
                <a:spcPts val="0"/>
              </a:spcAft>
              <a:buClr>
                <a:schemeClr val="dk1"/>
              </a:buClr>
              <a:buSzPts val="2000"/>
              <a:buFont typeface="Tahoma"/>
              <a:buChar char="•"/>
            </a:pPr>
            <a:r>
              <a:rPr lang="en-US"/>
              <a:t>TN = True Negatives: 11</a:t>
            </a:r>
            <a:endParaRPr sz="2000"/>
          </a:p>
          <a:p>
            <a:pPr indent="-257175" lvl="0" marL="257175" rtl="0" algn="l">
              <a:spcBef>
                <a:spcPts val="400"/>
              </a:spcBef>
              <a:spcAft>
                <a:spcPts val="0"/>
              </a:spcAft>
              <a:buClr>
                <a:schemeClr val="dk1"/>
              </a:buClr>
              <a:buSzPts val="2000"/>
              <a:buFont typeface="Tahoma"/>
              <a:buChar char="•"/>
            </a:pPr>
            <a:r>
              <a:rPr lang="en-US" sz="2000"/>
              <a:t>Pred+ = Predicted positive: 6</a:t>
            </a:r>
            <a:endParaRPr/>
          </a:p>
          <a:p>
            <a:pPr indent="-257175" lvl="0" marL="257175" rtl="0" algn="l">
              <a:spcBef>
                <a:spcPts val="400"/>
              </a:spcBef>
              <a:spcAft>
                <a:spcPts val="0"/>
              </a:spcAft>
              <a:buClr>
                <a:schemeClr val="dk1"/>
              </a:buClr>
              <a:buSzPts val="2000"/>
              <a:buFont typeface="Tahoma"/>
              <a:buChar char="•"/>
            </a:pPr>
            <a:r>
              <a:rPr lang="en-US"/>
              <a:t>Pred- </a:t>
            </a:r>
            <a:r>
              <a:rPr lang="en-US" sz="2000"/>
              <a:t>=Predicted negatives: 14</a:t>
            </a:r>
            <a:endParaRPr/>
          </a:p>
          <a:p>
            <a:pPr indent="-257175" lvl="0" marL="257175" rtl="0" algn="l">
              <a:spcBef>
                <a:spcPts val="400"/>
              </a:spcBef>
              <a:spcAft>
                <a:spcPts val="0"/>
              </a:spcAft>
              <a:buClr>
                <a:schemeClr val="dk1"/>
              </a:buClr>
              <a:buSzPts val="2000"/>
              <a:buFont typeface="Tahoma"/>
              <a:buChar char="•"/>
            </a:pPr>
            <a:r>
              <a:rPr lang="en-US" sz="2000"/>
              <a:t>Baserate of positives (Base+/N): 7/20 =  35%</a:t>
            </a:r>
            <a:endParaRPr/>
          </a:p>
          <a:p>
            <a:pPr indent="-257175" lvl="0" marL="257175" rtl="0" algn="l">
              <a:spcBef>
                <a:spcPts val="400"/>
              </a:spcBef>
              <a:spcAft>
                <a:spcPts val="0"/>
              </a:spcAft>
              <a:buClr>
                <a:schemeClr val="dk1"/>
              </a:buClr>
              <a:buSzPts val="2000"/>
              <a:buFont typeface="Tahoma"/>
              <a:buChar char="•"/>
            </a:pPr>
            <a:r>
              <a:rPr lang="en-US" sz="2000"/>
              <a:t>Baserate of negatives (Base-/N): 65%</a:t>
            </a:r>
            <a:endParaRPr/>
          </a:p>
        </p:txBody>
      </p:sp>
      <p:graphicFrame>
        <p:nvGraphicFramePr>
          <p:cNvPr id="442" name="Google Shape;442;p36"/>
          <p:cNvGraphicFramePr/>
          <p:nvPr/>
        </p:nvGraphicFramePr>
        <p:xfrm>
          <a:off x="762000" y="1143000"/>
          <a:ext cx="3000000" cy="3000000"/>
        </p:xfrm>
        <a:graphic>
          <a:graphicData uri="http://schemas.openxmlformats.org/drawingml/2006/table">
            <a:tbl>
              <a:tblPr>
                <a:noFill/>
                <a:tableStyleId>{3E5F1C33-7A50-4F57-B663-8F283F88EFA9}</a:tableStyleId>
              </a:tblPr>
              <a:tblGrid>
                <a:gridCol w="3341725"/>
                <a:gridCol w="1591300"/>
                <a:gridCol w="1352600"/>
                <a:gridCol w="1119350"/>
              </a:tblGrid>
              <a:tr h="365925">
                <a:tc>
                  <a:txBody>
                    <a:bodyPr/>
                    <a:lstStyle/>
                    <a:p>
                      <a:pPr indent="0" lvl="0" marL="0" marR="0" rtl="0" algn="ctr">
                        <a:lnSpc>
                          <a:spcPct val="100000"/>
                        </a:lnSpc>
                        <a:spcBef>
                          <a:spcPts val="0"/>
                        </a:spcBef>
                        <a:spcAft>
                          <a:spcPts val="0"/>
                        </a:spcAft>
                        <a:buClr>
                          <a:schemeClr val="folHlink"/>
                        </a:buClr>
                        <a:buSzPts val="1080"/>
                        <a:buFont typeface="Noto Sans Symbols"/>
                        <a:buNone/>
                      </a:pPr>
                      <a:r>
                        <a:t/>
                      </a:r>
                      <a:endParaRPr b="0" i="0" sz="1800" u="none" cap="none" strike="noStrike">
                        <a:solidFill>
                          <a:schemeClr val="dk1"/>
                        </a:solidFill>
                        <a:latin typeface="Calibri"/>
                        <a:ea typeface="Calibri"/>
                        <a:cs typeface="Calibri"/>
                        <a:sym typeface="Calibri"/>
                      </a:endParaRPr>
                    </a:p>
                  </a:txBody>
                  <a:tcPr marT="45750" marB="4575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Truth=1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Truth=0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Total</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925">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Pred=1 (+)</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4 (TP)</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2 (FP)</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6 (Pred+)</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925">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Pred=0 (-)</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3 (FN)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11 (TN)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14 (Pred-)</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925">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Total</a:t>
                      </a:r>
                      <a:endParaRPr/>
                    </a:p>
                  </a:txBody>
                  <a:tcPr marT="45750" marB="4575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7 (Base+)</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13 (Base-)</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20 (N)</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43" name="Google Shape;443;p36"/>
          <p:cNvGraphicFramePr/>
          <p:nvPr/>
        </p:nvGraphicFramePr>
        <p:xfrm>
          <a:off x="5686817" y="3701944"/>
          <a:ext cx="3000000" cy="3000000"/>
        </p:xfrm>
        <a:graphic>
          <a:graphicData uri="http://schemas.openxmlformats.org/drawingml/2006/table">
            <a:tbl>
              <a:tblPr>
                <a:noFill/>
                <a:tableStyleId>{3E5F1C33-7A50-4F57-B663-8F283F88EFA9}</a:tableStyleId>
              </a:tblPr>
              <a:tblGrid>
                <a:gridCol w="1041775"/>
                <a:gridCol w="664775"/>
                <a:gridCol w="787625"/>
                <a:gridCol w="787625"/>
              </a:tblGrid>
              <a:tr h="316175">
                <a:tc>
                  <a:txBody>
                    <a:bodyPr/>
                    <a:lstStyle/>
                    <a:p>
                      <a:pPr indent="0" lvl="0" marL="0" marR="0" rtl="0" algn="ctr">
                        <a:lnSpc>
                          <a:spcPct val="100000"/>
                        </a:lnSpc>
                        <a:spcBef>
                          <a:spcPts val="0"/>
                        </a:spcBef>
                        <a:spcAft>
                          <a:spcPts val="0"/>
                        </a:spcAft>
                        <a:buClr>
                          <a:schemeClr val="folHlink"/>
                        </a:buClr>
                        <a:buSzPts val="840"/>
                        <a:buFont typeface="Noto Sans Symbols"/>
                        <a:buNone/>
                      </a:pPr>
                      <a:r>
                        <a:rPr b="0" i="0" lang="en-US" sz="1400" u="none" cap="none" strike="noStrike">
                          <a:solidFill>
                            <a:schemeClr val="dk1"/>
                          </a:solidFill>
                          <a:latin typeface="Calibri"/>
                          <a:ea typeface="Calibri"/>
                          <a:cs typeface="Calibri"/>
                          <a:sym typeface="Calibri"/>
                        </a:rPr>
                        <a:t>P\A</a:t>
                      </a:r>
                      <a:endParaRPr/>
                    </a:p>
                  </a:txBody>
                  <a:tcPr marT="45750" marB="4575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Truth=1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Truth=0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t/>
                      </a:r>
                      <a:endParaRPr b="0" i="0" sz="1400" u="none" cap="none" strike="noStrike">
                        <a:solidFill>
                          <a:schemeClr val="dk1"/>
                        </a:solidFill>
                        <a:latin typeface="Calibri"/>
                        <a:ea typeface="Calibri"/>
                        <a:cs typeface="Calibri"/>
                        <a:sym typeface="Calibri"/>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E5E5"/>
                    </a:solidFill>
                  </a:tcPr>
                </a:tc>
              </a:tr>
              <a:tr h="537425">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Pred=1 (+)</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TP</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FP</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Pred+</a:t>
                      </a:r>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E5E5"/>
                    </a:solidFill>
                  </a:tcPr>
                </a:tc>
              </a:tr>
              <a:tr h="537425">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Pred=0 (-)</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FN</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TN</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Pred-</a:t>
                      </a:r>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E5E5"/>
                    </a:solidFill>
                  </a:tcPr>
                </a:tc>
              </a:tr>
              <a:tr h="537475">
                <a:tc>
                  <a:txBody>
                    <a:bodyPr/>
                    <a:lstStyle/>
                    <a:p>
                      <a:pPr indent="0" lvl="0" marL="0" marR="0" rtl="0" algn="ctr">
                        <a:lnSpc>
                          <a:spcPct val="100000"/>
                        </a:lnSpc>
                        <a:spcBef>
                          <a:spcPts val="0"/>
                        </a:spcBef>
                        <a:spcAft>
                          <a:spcPts val="0"/>
                        </a:spcAft>
                        <a:buClr>
                          <a:schemeClr val="folHlink"/>
                        </a:buClr>
                        <a:buSzPts val="840"/>
                        <a:buFont typeface="Noto Sans Symbols"/>
                        <a:buNone/>
                      </a:pPr>
                      <a:r>
                        <a:t/>
                      </a:r>
                      <a:endParaRPr b="0" i="0" sz="1400" u="none" cap="none" strike="noStrike">
                        <a:solidFill>
                          <a:schemeClr val="dk1"/>
                        </a:solidFill>
                        <a:latin typeface="Calibri"/>
                        <a:ea typeface="Calibri"/>
                        <a:cs typeface="Calibri"/>
                        <a:sym typeface="Calibri"/>
                      </a:endParaRPr>
                    </a:p>
                  </a:txBody>
                  <a:tcPr marT="45750" marB="4575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Base+</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Base-</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N</a:t>
                      </a:r>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r>
            </a:tbl>
          </a:graphicData>
        </a:graphic>
      </p:graphicFrame>
    </p:spTree>
  </p:cSld>
  <p:clrMapOvr>
    <a:masterClrMapping/>
  </p:clrMapOvr>
  <p:transition>
    <p:zoom dir="o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7"/>
          <p:cNvSpPr txBox="1"/>
          <p:nvPr>
            <p:ph type="title"/>
          </p:nvPr>
        </p:nvSpPr>
        <p:spPr>
          <a:xfrm>
            <a:off x="267222" y="194153"/>
            <a:ext cx="8402638" cy="67014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sz="3600"/>
              <a:t>Classifier Evaluation Metrics</a:t>
            </a:r>
            <a:endParaRPr/>
          </a:p>
        </p:txBody>
      </p:sp>
      <p:sp>
        <p:nvSpPr>
          <p:cNvPr id="449" name="Google Shape;449;p37"/>
          <p:cNvSpPr txBox="1"/>
          <p:nvPr>
            <p:ph idx="1" type="body"/>
          </p:nvPr>
        </p:nvSpPr>
        <p:spPr>
          <a:xfrm>
            <a:off x="-75156" y="2441496"/>
            <a:ext cx="8178572" cy="4572000"/>
          </a:xfrm>
          <a:prstGeom prst="rect">
            <a:avLst/>
          </a:prstGeom>
          <a:noFill/>
          <a:ln>
            <a:noFill/>
          </a:ln>
        </p:spPr>
        <p:txBody>
          <a:bodyPr anchorCtr="0" anchor="t" bIns="45700" lIns="91425" spcFirstLastPara="1" rIns="91425" wrap="square" tIns="45700">
            <a:normAutofit/>
          </a:bodyPr>
          <a:lstStyle/>
          <a:p>
            <a:pPr indent="-214312" lvl="1" marL="557213" rtl="0" algn="l">
              <a:spcBef>
                <a:spcPts val="0"/>
              </a:spcBef>
              <a:spcAft>
                <a:spcPts val="0"/>
              </a:spcAft>
              <a:buClr>
                <a:schemeClr val="dk1"/>
              </a:buClr>
              <a:buSzPts val="1800"/>
              <a:buFont typeface="Tahoma"/>
              <a:buChar char="–"/>
            </a:pPr>
            <a:r>
              <a:rPr b="1" lang="en-US"/>
              <a:t>Accuracy:</a:t>
            </a:r>
            <a:r>
              <a:rPr lang="en-US"/>
              <a:t> (TP + TN)/N</a:t>
            </a:r>
            <a:endParaRPr/>
          </a:p>
          <a:p>
            <a:pPr indent="-214312" lvl="1" marL="557213" rtl="0" algn="l">
              <a:spcBef>
                <a:spcPts val="360"/>
              </a:spcBef>
              <a:spcAft>
                <a:spcPts val="0"/>
              </a:spcAft>
              <a:buClr>
                <a:schemeClr val="dk1"/>
              </a:buClr>
              <a:buSzPts val="1800"/>
              <a:buFont typeface="Tahoma"/>
              <a:buChar char="–"/>
            </a:pPr>
            <a:r>
              <a:rPr b="1" lang="en-US"/>
              <a:t>Error rate</a:t>
            </a:r>
            <a:r>
              <a:rPr lang="en-US"/>
              <a:t>: (FP + FN)/N</a:t>
            </a:r>
            <a:endParaRPr/>
          </a:p>
          <a:p>
            <a:pPr indent="-100012" lvl="1" marL="557213" rtl="0" algn="l">
              <a:spcBef>
                <a:spcPts val="360"/>
              </a:spcBef>
              <a:spcAft>
                <a:spcPts val="0"/>
              </a:spcAft>
              <a:buClr>
                <a:schemeClr val="dk1"/>
              </a:buClr>
              <a:buSzPts val="1800"/>
              <a:buFont typeface="Tahoma"/>
              <a:buNone/>
            </a:pPr>
            <a:r>
              <a:t/>
            </a:r>
            <a:endParaRPr/>
          </a:p>
          <a:p>
            <a:pPr indent="-214312" lvl="1" marL="557213" rtl="0" algn="l">
              <a:spcBef>
                <a:spcPts val="360"/>
              </a:spcBef>
              <a:spcAft>
                <a:spcPts val="0"/>
              </a:spcAft>
              <a:buClr>
                <a:schemeClr val="dk1"/>
              </a:buClr>
              <a:buSzPts val="1800"/>
              <a:buFont typeface="Tahoma"/>
              <a:buChar char="–"/>
            </a:pPr>
            <a:r>
              <a:rPr b="1" lang="en-US"/>
              <a:t>Precision: </a:t>
            </a:r>
            <a:r>
              <a:rPr lang="en-US"/>
              <a:t>TP/Pred+</a:t>
            </a:r>
            <a:endParaRPr/>
          </a:p>
          <a:p>
            <a:pPr indent="-171450" lvl="2" marL="857250" rtl="0" algn="l">
              <a:spcBef>
                <a:spcPts val="360"/>
              </a:spcBef>
              <a:spcAft>
                <a:spcPts val="0"/>
              </a:spcAft>
              <a:buClr>
                <a:srgbClr val="000000"/>
              </a:buClr>
              <a:buSzPts val="1800"/>
              <a:buFont typeface="Tahoma"/>
              <a:buChar char="•"/>
            </a:pPr>
            <a:r>
              <a:rPr lang="en-US" sz="1800">
                <a:solidFill>
                  <a:srgbClr val="000000"/>
                </a:solidFill>
              </a:rPr>
              <a:t>Exactness: what % of times we label positive are we correct? </a:t>
            </a:r>
            <a:endParaRPr/>
          </a:p>
          <a:p>
            <a:pPr indent="-57150" lvl="2" marL="857250" rtl="0" algn="l">
              <a:spcBef>
                <a:spcPts val="360"/>
              </a:spcBef>
              <a:spcAft>
                <a:spcPts val="0"/>
              </a:spcAft>
              <a:buClr>
                <a:schemeClr val="dk1"/>
              </a:buClr>
              <a:buSzPts val="1800"/>
              <a:buFont typeface="Tahoma"/>
              <a:buNone/>
            </a:pPr>
            <a:r>
              <a:t/>
            </a:r>
            <a:endParaRPr sz="1800"/>
          </a:p>
          <a:p>
            <a:pPr indent="-214312" lvl="1" marL="557213" rtl="0" algn="l">
              <a:spcBef>
                <a:spcPts val="360"/>
              </a:spcBef>
              <a:spcAft>
                <a:spcPts val="0"/>
              </a:spcAft>
              <a:buClr>
                <a:schemeClr val="dk1"/>
              </a:buClr>
              <a:buSzPts val="1800"/>
              <a:buFont typeface="Tahoma"/>
              <a:buChar char="–"/>
            </a:pPr>
            <a:r>
              <a:rPr b="1" lang="en-US"/>
              <a:t>Recall: </a:t>
            </a:r>
            <a:r>
              <a:rPr lang="en-US"/>
              <a:t>TP/Base+</a:t>
            </a:r>
            <a:endParaRPr/>
          </a:p>
          <a:p>
            <a:pPr indent="-171450" lvl="2" marL="857250" rtl="0" algn="l">
              <a:spcBef>
                <a:spcPts val="360"/>
              </a:spcBef>
              <a:spcAft>
                <a:spcPts val="0"/>
              </a:spcAft>
              <a:buClr>
                <a:srgbClr val="000000"/>
              </a:buClr>
              <a:buSzPts val="1800"/>
              <a:buFont typeface="Tahoma"/>
              <a:buChar char="•"/>
            </a:pPr>
            <a:r>
              <a:rPr lang="en-US" sz="1800">
                <a:solidFill>
                  <a:srgbClr val="000000"/>
                </a:solidFill>
              </a:rPr>
              <a:t>completeness – how many of the positives did we predict? </a:t>
            </a:r>
            <a:endParaRPr/>
          </a:p>
          <a:p>
            <a:pPr indent="0" lvl="2" marL="685800" rtl="0" algn="l">
              <a:spcBef>
                <a:spcPts val="360"/>
              </a:spcBef>
              <a:spcAft>
                <a:spcPts val="0"/>
              </a:spcAft>
              <a:buClr>
                <a:schemeClr val="dk1"/>
              </a:buClr>
              <a:buSzPts val="1800"/>
              <a:buFont typeface="Tahoma"/>
              <a:buNone/>
            </a:pPr>
            <a:r>
              <a:t/>
            </a:r>
            <a:endParaRPr sz="1800">
              <a:solidFill>
                <a:srgbClr val="000000"/>
              </a:solidFill>
            </a:endParaRPr>
          </a:p>
          <a:p>
            <a:pPr indent="0" lvl="2" marL="685800" rtl="0" algn="l">
              <a:spcBef>
                <a:spcPts val="360"/>
              </a:spcBef>
              <a:spcAft>
                <a:spcPts val="0"/>
              </a:spcAft>
              <a:buClr>
                <a:schemeClr val="dk1"/>
              </a:buClr>
              <a:buSzPts val="1800"/>
              <a:buFont typeface="Tahoma"/>
              <a:buNone/>
            </a:pPr>
            <a:r>
              <a:t/>
            </a:r>
            <a:endParaRPr sz="1800">
              <a:solidFill>
                <a:srgbClr val="000000"/>
              </a:solidFill>
            </a:endParaRPr>
          </a:p>
          <a:p>
            <a:pPr indent="0" lvl="2" marL="685800" rtl="0" algn="l">
              <a:spcBef>
                <a:spcPts val="360"/>
              </a:spcBef>
              <a:spcAft>
                <a:spcPts val="0"/>
              </a:spcAft>
              <a:buClr>
                <a:srgbClr val="000000"/>
              </a:buClr>
              <a:buSzPts val="1800"/>
              <a:buFont typeface="Tahoma"/>
              <a:buNone/>
            </a:pPr>
            <a:r>
              <a:rPr lang="en-US" sz="1800">
                <a:solidFill>
                  <a:srgbClr val="000000"/>
                </a:solidFill>
              </a:rPr>
              <a:t>All of these change with the the cutoff!</a:t>
            </a:r>
            <a:endParaRPr/>
          </a:p>
        </p:txBody>
      </p:sp>
      <p:graphicFrame>
        <p:nvGraphicFramePr>
          <p:cNvPr id="450" name="Google Shape;450;p37"/>
          <p:cNvGraphicFramePr/>
          <p:nvPr/>
        </p:nvGraphicFramePr>
        <p:xfrm>
          <a:off x="5523979" y="1174316"/>
          <a:ext cx="3000000" cy="3000000"/>
        </p:xfrm>
        <a:graphic>
          <a:graphicData uri="http://schemas.openxmlformats.org/drawingml/2006/table">
            <a:tbl>
              <a:tblPr>
                <a:noFill/>
                <a:tableStyleId>{3E5F1C33-7A50-4F57-B663-8F283F88EFA9}</a:tableStyleId>
              </a:tblPr>
              <a:tblGrid>
                <a:gridCol w="1041775"/>
                <a:gridCol w="664775"/>
                <a:gridCol w="787625"/>
                <a:gridCol w="787625"/>
              </a:tblGrid>
              <a:tr h="316175">
                <a:tc>
                  <a:txBody>
                    <a:bodyPr/>
                    <a:lstStyle/>
                    <a:p>
                      <a:pPr indent="0" lvl="0" marL="0" marR="0" rtl="0" algn="ctr">
                        <a:lnSpc>
                          <a:spcPct val="100000"/>
                        </a:lnSpc>
                        <a:spcBef>
                          <a:spcPts val="0"/>
                        </a:spcBef>
                        <a:spcAft>
                          <a:spcPts val="0"/>
                        </a:spcAft>
                        <a:buClr>
                          <a:schemeClr val="folHlink"/>
                        </a:buClr>
                        <a:buSzPts val="840"/>
                        <a:buFont typeface="Noto Sans Symbols"/>
                        <a:buNone/>
                      </a:pPr>
                      <a:r>
                        <a:rPr b="0" i="0" lang="en-US" sz="1400" u="none" cap="none" strike="noStrike">
                          <a:solidFill>
                            <a:schemeClr val="dk1"/>
                          </a:solidFill>
                          <a:latin typeface="Calibri"/>
                          <a:ea typeface="Calibri"/>
                          <a:cs typeface="Calibri"/>
                          <a:sym typeface="Calibri"/>
                        </a:rPr>
                        <a:t>P\A</a:t>
                      </a:r>
                      <a:endParaRPr/>
                    </a:p>
                  </a:txBody>
                  <a:tcPr marT="45750" marB="4575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Truth=1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Truth=0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t/>
                      </a:r>
                      <a:endParaRPr b="0" i="0" sz="1400" u="none" cap="none" strike="noStrike">
                        <a:solidFill>
                          <a:schemeClr val="dk1"/>
                        </a:solidFill>
                        <a:latin typeface="Calibri"/>
                        <a:ea typeface="Calibri"/>
                        <a:cs typeface="Calibri"/>
                        <a:sym typeface="Calibri"/>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E5E5"/>
                    </a:solidFill>
                  </a:tcPr>
                </a:tc>
              </a:tr>
              <a:tr h="537425">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Pred=1 (+)</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TP</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FP</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Pred+</a:t>
                      </a:r>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E5E5"/>
                    </a:solidFill>
                  </a:tcPr>
                </a:tc>
              </a:tr>
              <a:tr h="537425">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Pred=0 (-)</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FN</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TN</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Pred-</a:t>
                      </a:r>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E5E5"/>
                    </a:solidFill>
                  </a:tcPr>
                </a:tc>
              </a:tr>
              <a:tr h="537475">
                <a:tc>
                  <a:txBody>
                    <a:bodyPr/>
                    <a:lstStyle/>
                    <a:p>
                      <a:pPr indent="0" lvl="0" marL="0" marR="0" rtl="0" algn="ctr">
                        <a:lnSpc>
                          <a:spcPct val="100000"/>
                        </a:lnSpc>
                        <a:spcBef>
                          <a:spcPts val="0"/>
                        </a:spcBef>
                        <a:spcAft>
                          <a:spcPts val="0"/>
                        </a:spcAft>
                        <a:buClr>
                          <a:schemeClr val="folHlink"/>
                        </a:buClr>
                        <a:buSzPts val="840"/>
                        <a:buFont typeface="Noto Sans Symbols"/>
                        <a:buNone/>
                      </a:pPr>
                      <a:r>
                        <a:t/>
                      </a:r>
                      <a:endParaRPr b="0" i="0" sz="1400" u="none" cap="none" strike="noStrike">
                        <a:solidFill>
                          <a:schemeClr val="dk1"/>
                        </a:solidFill>
                        <a:latin typeface="Calibri"/>
                        <a:ea typeface="Calibri"/>
                        <a:cs typeface="Calibri"/>
                        <a:sym typeface="Calibri"/>
                      </a:endParaRPr>
                    </a:p>
                  </a:txBody>
                  <a:tcPr marT="45750" marB="4575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Base+</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Base-</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N</a:t>
                      </a:r>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8"/>
          <p:cNvSpPr txBox="1"/>
          <p:nvPr>
            <p:ph type="title"/>
          </p:nvPr>
        </p:nvSpPr>
        <p:spPr>
          <a:xfrm>
            <a:off x="914400" y="97312"/>
            <a:ext cx="8229600" cy="304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Precision and Recall??</a:t>
            </a:r>
            <a:endParaRPr/>
          </a:p>
        </p:txBody>
      </p:sp>
      <p:graphicFrame>
        <p:nvGraphicFramePr>
          <p:cNvPr id="457" name="Google Shape;457;p38"/>
          <p:cNvGraphicFramePr/>
          <p:nvPr/>
        </p:nvGraphicFramePr>
        <p:xfrm>
          <a:off x="5486400" y="3895162"/>
          <a:ext cx="3000000" cy="3000000"/>
        </p:xfrm>
        <a:graphic>
          <a:graphicData uri="http://schemas.openxmlformats.org/drawingml/2006/table">
            <a:tbl>
              <a:tblPr>
                <a:noFill/>
                <a:tableStyleId>{3E5F1C33-7A50-4F57-B663-8F283F88EFA9}</a:tableStyleId>
              </a:tblPr>
              <a:tblGrid>
                <a:gridCol w="1335750"/>
                <a:gridCol w="950250"/>
                <a:gridCol w="1143000"/>
              </a:tblGrid>
              <a:tr h="432875">
                <a:tc>
                  <a:txBody>
                    <a:bodyPr/>
                    <a:lstStyle/>
                    <a:p>
                      <a:pPr indent="0" lvl="0" marL="0" marR="0" rtl="0" algn="ctr">
                        <a:lnSpc>
                          <a:spcPct val="100000"/>
                        </a:lnSpc>
                        <a:spcBef>
                          <a:spcPts val="0"/>
                        </a:spcBef>
                        <a:spcAft>
                          <a:spcPts val="0"/>
                        </a:spcAft>
                        <a:buClr>
                          <a:schemeClr val="hlink"/>
                        </a:buClr>
                        <a:buSzPts val="1280"/>
                        <a:buFont typeface="Noto Sans Symbols"/>
                        <a:buNone/>
                      </a:pPr>
                      <a:r>
                        <a:rPr b="1" i="0" lang="en-US" sz="1600" u="none" cap="none" strike="noStrike">
                          <a:solidFill>
                            <a:schemeClr val="accent2"/>
                          </a:solidFill>
                          <a:latin typeface="Arial"/>
                          <a:ea typeface="Arial"/>
                          <a:cs typeface="Arial"/>
                          <a:sym typeface="Arial"/>
                        </a:rPr>
                        <a:t>Cut = 0.3</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Truth=1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Truth0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625">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Pred=1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7</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69696"/>
                    </a:solidFill>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7</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625">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Pred=0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6</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69696"/>
                    </a:solidFill>
                  </a:tcPr>
                </a:tc>
              </a:tr>
            </a:tbl>
          </a:graphicData>
        </a:graphic>
      </p:graphicFrame>
      <p:graphicFrame>
        <p:nvGraphicFramePr>
          <p:cNvPr id="458" name="Google Shape;458;p38"/>
          <p:cNvGraphicFramePr/>
          <p:nvPr/>
        </p:nvGraphicFramePr>
        <p:xfrm>
          <a:off x="5486400" y="2438400"/>
          <a:ext cx="3000000" cy="3000000"/>
        </p:xfrm>
        <a:graphic>
          <a:graphicData uri="http://schemas.openxmlformats.org/drawingml/2006/table">
            <a:tbl>
              <a:tblPr>
                <a:noFill/>
                <a:tableStyleId>{3E5F1C33-7A50-4F57-B663-8F283F88EFA9}</a:tableStyleId>
              </a:tblPr>
              <a:tblGrid>
                <a:gridCol w="1335750"/>
                <a:gridCol w="950250"/>
                <a:gridCol w="1143000"/>
              </a:tblGrid>
              <a:tr h="384300">
                <a:tc>
                  <a:txBody>
                    <a:bodyPr/>
                    <a:lstStyle/>
                    <a:p>
                      <a:pPr indent="0" lvl="0" marL="0" marR="0" rtl="0" algn="ctr">
                        <a:lnSpc>
                          <a:spcPct val="100000"/>
                        </a:lnSpc>
                        <a:spcBef>
                          <a:spcPts val="0"/>
                        </a:spcBef>
                        <a:spcAft>
                          <a:spcPts val="0"/>
                        </a:spcAft>
                        <a:buClr>
                          <a:schemeClr val="hlink"/>
                        </a:buClr>
                        <a:buSzPts val="1280"/>
                        <a:buFont typeface="Noto Sans Symbols"/>
                        <a:buNone/>
                      </a:pPr>
                      <a:r>
                        <a:rPr b="1" i="0" lang="en-US" sz="1600" u="none" cap="none" strike="noStrike">
                          <a:solidFill>
                            <a:schemeClr val="accent2"/>
                          </a:solidFill>
                          <a:latin typeface="Arial"/>
                          <a:ea typeface="Arial"/>
                          <a:cs typeface="Arial"/>
                          <a:sym typeface="Arial"/>
                        </a:rPr>
                        <a:t>Cut = 0.5</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Truth=1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Truth=0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625">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Pred=1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69696"/>
                    </a:solidFill>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2</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625">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Pred=0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11</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69696"/>
                    </a:solidFill>
                  </a:tcPr>
                </a:tc>
              </a:tr>
            </a:tbl>
          </a:graphicData>
        </a:graphic>
      </p:graphicFrame>
      <p:graphicFrame>
        <p:nvGraphicFramePr>
          <p:cNvPr id="459" name="Google Shape;459;p38"/>
          <p:cNvGraphicFramePr/>
          <p:nvPr/>
        </p:nvGraphicFramePr>
        <p:xfrm>
          <a:off x="5486400" y="981638"/>
          <a:ext cx="3000000" cy="3000000"/>
        </p:xfrm>
        <a:graphic>
          <a:graphicData uri="http://schemas.openxmlformats.org/drawingml/2006/table">
            <a:tbl>
              <a:tblPr>
                <a:noFill/>
                <a:tableStyleId>{3E5F1C33-7A50-4F57-B663-8F283F88EFA9}</a:tableStyleId>
              </a:tblPr>
              <a:tblGrid>
                <a:gridCol w="1335750"/>
                <a:gridCol w="950250"/>
                <a:gridCol w="1143000"/>
              </a:tblGrid>
              <a:tr h="470650">
                <a:tc>
                  <a:txBody>
                    <a:bodyPr/>
                    <a:lstStyle/>
                    <a:p>
                      <a:pPr indent="0" lvl="0" marL="0" marR="0" rtl="0" algn="ctr">
                        <a:lnSpc>
                          <a:spcPct val="100000"/>
                        </a:lnSpc>
                        <a:spcBef>
                          <a:spcPts val="0"/>
                        </a:spcBef>
                        <a:spcAft>
                          <a:spcPts val="0"/>
                        </a:spcAft>
                        <a:buClr>
                          <a:schemeClr val="hlink"/>
                        </a:buClr>
                        <a:buSzPts val="1280"/>
                        <a:buFont typeface="Noto Sans Symbols"/>
                        <a:buNone/>
                      </a:pPr>
                      <a:r>
                        <a:rPr b="1" i="0" lang="en-US" sz="1600" u="none" cap="none" strike="noStrike">
                          <a:solidFill>
                            <a:schemeClr val="accent2"/>
                          </a:solidFill>
                          <a:latin typeface="Arial"/>
                          <a:ea typeface="Arial"/>
                          <a:cs typeface="Arial"/>
                          <a:sym typeface="Arial"/>
                        </a:rPr>
                        <a:t>Cut=0.7</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Truth=1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Truth=0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625">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Pred=1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69696"/>
                    </a:solidFill>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625">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Pred=0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chemeClr val="dk1"/>
                          </a:solidFill>
                          <a:latin typeface="Arial"/>
                          <a:ea typeface="Arial"/>
                          <a:cs typeface="Arial"/>
                          <a:sym typeface="Arial"/>
                        </a:rPr>
                        <a:t>12</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69696"/>
                    </a:solidFill>
                  </a:tcPr>
                </a:tc>
              </a:tr>
            </a:tbl>
          </a:graphicData>
        </a:graphic>
      </p:graphicFrame>
      <p:graphicFrame>
        <p:nvGraphicFramePr>
          <p:cNvPr id="460" name="Google Shape;460;p38"/>
          <p:cNvGraphicFramePr/>
          <p:nvPr/>
        </p:nvGraphicFramePr>
        <p:xfrm>
          <a:off x="228600" y="495300"/>
          <a:ext cx="3000000" cy="3000000"/>
        </p:xfrm>
        <a:graphic>
          <a:graphicData uri="http://schemas.openxmlformats.org/drawingml/2006/table">
            <a:tbl>
              <a:tblPr bandRow="1" firstRow="1">
                <a:noFill/>
                <a:tableStyleId>{2F0E6020-6727-435A-9D21-A345EE5A230E}</a:tableStyleId>
              </a:tblPr>
              <a:tblGrid>
                <a:gridCol w="658250"/>
                <a:gridCol w="792675"/>
                <a:gridCol w="537600"/>
                <a:gridCol w="644475"/>
                <a:gridCol w="658250"/>
              </a:tblGrid>
              <a:tr h="460575">
                <a:tc>
                  <a:txBody>
                    <a:bodyPr/>
                    <a:lstStyle/>
                    <a:p>
                      <a:pPr indent="0" lvl="0" marL="0" marR="0" rtl="0" algn="ctr">
                        <a:spcBef>
                          <a:spcPts val="0"/>
                        </a:spcBef>
                        <a:spcAft>
                          <a:spcPts val="0"/>
                        </a:spcAft>
                        <a:buNone/>
                      </a:pPr>
                      <a:r>
                        <a:rPr b="1" i="0" lang="en-US" sz="1400" u="none" cap="none" strike="noStrike">
                          <a:solidFill>
                            <a:srgbClr val="000000"/>
                          </a:solidFill>
                          <a:latin typeface="Calibri"/>
                          <a:ea typeface="Calibri"/>
                          <a:cs typeface="Calibri"/>
                          <a:sym typeface="Calibri"/>
                        </a:rPr>
                        <a:t> Truth</a:t>
                      </a:r>
                      <a:endParaRPr/>
                    </a:p>
                  </a:txBody>
                  <a:tcPr marT="9525" marB="0" marR="9525" marL="9525" anchor="b"/>
                </a:tc>
                <a:tc>
                  <a:txBody>
                    <a:bodyPr/>
                    <a:lstStyle/>
                    <a:p>
                      <a:pPr indent="0" lvl="0" marL="0" marR="0" rtl="0" algn="l">
                        <a:spcBef>
                          <a:spcPts val="0"/>
                        </a:spcBef>
                        <a:spcAft>
                          <a:spcPts val="0"/>
                        </a:spcAft>
                        <a:buNone/>
                      </a:pPr>
                      <a:r>
                        <a:rPr b="1" i="0" lang="en-US" sz="1400" u="none" cap="none" strike="noStrike">
                          <a:solidFill>
                            <a:srgbClr val="000000"/>
                          </a:solidFill>
                          <a:latin typeface="Calibri"/>
                          <a:ea typeface="Calibri"/>
                          <a:cs typeface="Calibri"/>
                          <a:sym typeface="Calibri"/>
                        </a:rPr>
                        <a:t> Model 1</a:t>
                      </a:r>
                      <a:endParaRPr/>
                    </a:p>
                  </a:txBody>
                  <a:tcPr marT="9525" marB="0" marR="9525" marL="9525" anchor="b"/>
                </a:tc>
                <a:tc>
                  <a:txBody>
                    <a:bodyPr/>
                    <a:lstStyle/>
                    <a:p>
                      <a:pPr indent="0" lvl="0" marL="0" marR="0" rtl="0" algn="l">
                        <a:spcBef>
                          <a:spcPts val="0"/>
                        </a:spcBef>
                        <a:spcAft>
                          <a:spcPts val="0"/>
                        </a:spcAft>
                        <a:buNone/>
                      </a:pPr>
                      <a:r>
                        <a:rPr b="0" i="0" lang="en-US" sz="1400" u="none" cap="none" strike="noStrike">
                          <a:solidFill>
                            <a:srgbClr val="000000"/>
                          </a:solidFill>
                          <a:latin typeface="Calibri"/>
                          <a:ea typeface="Calibri"/>
                          <a:cs typeface="Calibri"/>
                          <a:sym typeface="Calibri"/>
                        </a:rPr>
                        <a:t>Cut 0.3</a:t>
                      </a:r>
                      <a:endParaRPr/>
                    </a:p>
                  </a:txBody>
                  <a:tcPr marT="9525" marB="0" marR="9525" marL="9525" anchor="b"/>
                </a:tc>
                <a:tc>
                  <a:txBody>
                    <a:bodyPr/>
                    <a:lstStyle/>
                    <a:p>
                      <a:pPr indent="0" lvl="0" marL="0" marR="0" rtl="0" algn="l">
                        <a:spcBef>
                          <a:spcPts val="0"/>
                        </a:spcBef>
                        <a:spcAft>
                          <a:spcPts val="0"/>
                        </a:spcAft>
                        <a:buNone/>
                      </a:pPr>
                      <a:r>
                        <a:rPr b="0" i="0" lang="en-US" sz="1400" u="none" cap="none" strike="noStrike">
                          <a:solidFill>
                            <a:srgbClr val="000000"/>
                          </a:solidFill>
                          <a:latin typeface="Calibri"/>
                          <a:ea typeface="Calibri"/>
                          <a:cs typeface="Calibri"/>
                          <a:sym typeface="Calibri"/>
                        </a:rPr>
                        <a:t>Cut 0.5</a:t>
                      </a:r>
                      <a:endParaRPr/>
                    </a:p>
                  </a:txBody>
                  <a:tcPr marT="9525" marB="0" marR="9525" marL="9525" anchor="b"/>
                </a:tc>
                <a:tc>
                  <a:txBody>
                    <a:bodyPr/>
                    <a:lstStyle/>
                    <a:p>
                      <a:pPr indent="0" lvl="0" marL="0" marR="0" rtl="0" algn="l">
                        <a:spcBef>
                          <a:spcPts val="0"/>
                        </a:spcBef>
                        <a:spcAft>
                          <a:spcPts val="0"/>
                        </a:spcAft>
                        <a:buNone/>
                      </a:pPr>
                      <a:r>
                        <a:rPr b="0" i="0" lang="en-US" sz="1400" u="none" cap="none" strike="noStrike">
                          <a:solidFill>
                            <a:srgbClr val="000000"/>
                          </a:solidFill>
                          <a:latin typeface="Calibri"/>
                          <a:ea typeface="Calibri"/>
                          <a:cs typeface="Calibri"/>
                          <a:sym typeface="Calibri"/>
                        </a:rPr>
                        <a:t>Cut 0.7</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0.901</a:t>
                      </a:r>
                      <a:endParaRPr/>
                    </a:p>
                  </a:txBody>
                  <a:tcPr marT="9525" marB="0" marR="9525" marL="9525" anchor="b"/>
                </a:tc>
                <a:tc>
                  <a:txBody>
                    <a:bodyPr/>
                    <a:lstStyle/>
                    <a:p>
                      <a:pPr indent="0" lvl="0" marL="0" marR="0" rtl="0" algn="r">
                        <a:spcBef>
                          <a:spcPts val="0"/>
                        </a:spcBef>
                        <a:spcAft>
                          <a:spcPts val="0"/>
                        </a:spcAft>
                        <a:buNone/>
                      </a:pPr>
                      <a:r>
                        <a:rPr b="1"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1"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1" i="0" lang="en-US" sz="1600" u="none" cap="none" strike="noStrike">
                          <a:solidFill>
                            <a:srgbClr val="000000"/>
                          </a:solidFill>
                          <a:latin typeface="Calibri"/>
                          <a:ea typeface="Calibri"/>
                          <a:cs typeface="Calibri"/>
                          <a:sym typeface="Calibri"/>
                        </a:rPr>
                        <a:t>1</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0.868</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FF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FF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FF0000"/>
                          </a:solidFill>
                          <a:latin typeface="Calibri"/>
                          <a:ea typeface="Calibri"/>
                          <a:cs typeface="Calibri"/>
                          <a:sym typeface="Calibri"/>
                        </a:rPr>
                        <a:t>1</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0.725</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0.701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chemeClr val="dk1"/>
                          </a:solidFill>
                          <a:latin typeface="Calibri"/>
                          <a:ea typeface="Calibri"/>
                          <a:cs typeface="Calibri"/>
                          <a:sym typeface="Calibri"/>
                        </a:rPr>
                        <a:t>1</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0.605</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FF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FF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0.502</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FF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0.475</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FF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0.470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FF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0.466</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FF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0.435</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FF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FF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0.430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FF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FF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0.327</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FF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0.315</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FF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0.309</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FF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FF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0.281</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0.268</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0.227</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0.190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0.100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r>
              <a:tr h="278500">
                <a:tc>
                  <a:txBody>
                    <a:bodyPr/>
                    <a:lstStyle/>
                    <a:p>
                      <a:pPr indent="0" lvl="0" marL="0" marR="0" rtl="0" algn="ct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0.158</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r">
                        <a:spcBef>
                          <a:spcPts val="0"/>
                        </a:spcBef>
                        <a:spcAft>
                          <a:spcPts val="0"/>
                        </a:spcAft>
                        <a:buNone/>
                      </a:pPr>
                      <a:r>
                        <a:rPr b="0" i="0" lang="en-US" sz="1600" u="none" cap="none" strike="noStrike">
                          <a:solidFill>
                            <a:srgbClr val="000000"/>
                          </a:solidFill>
                          <a:latin typeface="Calibri"/>
                          <a:ea typeface="Calibri"/>
                          <a:cs typeface="Calibri"/>
                          <a:sym typeface="Calibri"/>
                        </a:rPr>
                        <a:t>0</a:t>
                      </a:r>
                      <a:endParaRPr/>
                    </a:p>
                  </a:txBody>
                  <a:tcPr marT="9525" marB="0" marR="9525" marL="9525" anchor="b"/>
                </a:tc>
              </a:tr>
            </a:tbl>
          </a:graphicData>
        </a:graphic>
      </p:graphicFrame>
      <p:cxnSp>
        <p:nvCxnSpPr>
          <p:cNvPr id="461" name="Google Shape;461;p38"/>
          <p:cNvCxnSpPr/>
          <p:nvPr/>
        </p:nvCxnSpPr>
        <p:spPr>
          <a:xfrm flipH="1">
            <a:off x="3519900" y="1582580"/>
            <a:ext cx="1966500" cy="505800"/>
          </a:xfrm>
          <a:prstGeom prst="straightConnector1">
            <a:avLst/>
          </a:prstGeom>
          <a:noFill/>
          <a:ln cap="flat" cmpd="sng" w="9525">
            <a:solidFill>
              <a:srgbClr val="2E2E97"/>
            </a:solidFill>
            <a:prstDash val="solid"/>
            <a:round/>
            <a:headEnd len="sm" w="sm" type="none"/>
            <a:tailEnd len="med" w="med" type="triangle"/>
          </a:ln>
        </p:spPr>
      </p:cxnSp>
      <p:cxnSp>
        <p:nvCxnSpPr>
          <p:cNvPr id="462" name="Google Shape;462;p38"/>
          <p:cNvCxnSpPr/>
          <p:nvPr/>
        </p:nvCxnSpPr>
        <p:spPr>
          <a:xfrm rot="10800000">
            <a:off x="3519815" y="2646241"/>
            <a:ext cx="1966584" cy="288292"/>
          </a:xfrm>
          <a:prstGeom prst="straightConnector1">
            <a:avLst/>
          </a:prstGeom>
          <a:noFill/>
          <a:ln cap="flat" cmpd="sng" w="9525">
            <a:solidFill>
              <a:srgbClr val="2E2E97"/>
            </a:solidFill>
            <a:prstDash val="solid"/>
            <a:round/>
            <a:headEnd len="sm" w="sm" type="none"/>
            <a:tailEnd len="med" w="med" type="triangle"/>
          </a:ln>
        </p:spPr>
      </p:cxnSp>
      <p:cxnSp>
        <p:nvCxnSpPr>
          <p:cNvPr id="463" name="Google Shape;463;p38"/>
          <p:cNvCxnSpPr/>
          <p:nvPr/>
        </p:nvCxnSpPr>
        <p:spPr>
          <a:xfrm flipH="1">
            <a:off x="3519900" y="4477218"/>
            <a:ext cx="1966500" cy="384900"/>
          </a:xfrm>
          <a:prstGeom prst="straightConnector1">
            <a:avLst/>
          </a:prstGeom>
          <a:noFill/>
          <a:ln cap="flat" cmpd="sng" w="9525">
            <a:solidFill>
              <a:srgbClr val="2E2E97"/>
            </a:solidFill>
            <a:prstDash val="solid"/>
            <a:round/>
            <a:headEnd len="sm" w="sm" type="none"/>
            <a:tailEnd len="med" w="med" type="triangle"/>
          </a:ln>
        </p:spPr>
      </p:cxnSp>
      <p:sp>
        <p:nvSpPr>
          <p:cNvPr id="464" name="Google Shape;464;p38"/>
          <p:cNvSpPr txBox="1"/>
          <p:nvPr/>
        </p:nvSpPr>
        <p:spPr>
          <a:xfrm>
            <a:off x="1824740" y="495300"/>
            <a:ext cx="128592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100"/>
              <a:buFont typeface="Tahoma"/>
              <a:buNone/>
            </a:pPr>
            <a:r>
              <a:rPr b="0" i="0" lang="en-US" sz="1100" u="none" cap="none" strike="noStrike">
                <a:solidFill>
                  <a:schemeClr val="dk1"/>
                </a:solidFill>
                <a:latin typeface="Tahoma"/>
                <a:ea typeface="Tahoma"/>
                <a:cs typeface="Tahoma"/>
                <a:sym typeface="Tahoma"/>
              </a:rPr>
              <a:t>Model predictions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9"/>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a:t>
            </a:r>
            <a:endParaRPr/>
          </a:p>
        </p:txBody>
      </p:sp>
      <p:sp>
        <p:nvSpPr>
          <p:cNvPr id="470" name="Google Shape;470;p39"/>
          <p:cNvSpPr txBox="1"/>
          <p:nvPr>
            <p:ph idx="1" type="body"/>
          </p:nvPr>
        </p:nvSpPr>
        <p:spPr>
          <a:xfrm>
            <a:off x="457200" y="3657601"/>
            <a:ext cx="8229600" cy="2178500"/>
          </a:xfrm>
          <a:prstGeom prst="rect">
            <a:avLst/>
          </a:prstGeom>
          <a:noFill/>
          <a:ln>
            <a:noFill/>
          </a:ln>
        </p:spPr>
        <p:txBody>
          <a:bodyPr anchorCtr="0" anchor="t" bIns="45700" lIns="91425" spcFirstLastPara="1" rIns="91425" wrap="square" tIns="45700">
            <a:normAutofit lnSpcReduction="10000"/>
          </a:bodyPr>
          <a:lstStyle/>
          <a:p>
            <a:pPr indent="-251459" lvl="1" marL="342900" rtl="0" algn="l">
              <a:spcBef>
                <a:spcPts val="0"/>
              </a:spcBef>
              <a:spcAft>
                <a:spcPts val="0"/>
              </a:spcAft>
              <a:buClr>
                <a:schemeClr val="folHlink"/>
              </a:buClr>
              <a:buSzPts val="1440"/>
              <a:buFont typeface="Tahoma"/>
              <a:buNone/>
            </a:pPr>
            <a:r>
              <a:t/>
            </a:r>
            <a:endParaRPr i="1" sz="2400"/>
          </a:p>
          <a:p>
            <a:pPr indent="-342900" lvl="1" marL="342900" rtl="0" algn="l">
              <a:spcBef>
                <a:spcPts val="480"/>
              </a:spcBef>
              <a:spcAft>
                <a:spcPts val="0"/>
              </a:spcAft>
              <a:buClr>
                <a:schemeClr val="folHlink"/>
              </a:buClr>
              <a:buSzPts val="1440"/>
              <a:buFont typeface="Tahoma"/>
              <a:buChar char="–"/>
            </a:pPr>
            <a:r>
              <a:rPr i="1" lang="en-US" sz="2400"/>
              <a:t>Accuracy = </a:t>
            </a:r>
            <a:endParaRPr/>
          </a:p>
          <a:p>
            <a:pPr indent="-342900" lvl="1" marL="342900" rtl="0" algn="l">
              <a:spcBef>
                <a:spcPts val="480"/>
              </a:spcBef>
              <a:spcAft>
                <a:spcPts val="0"/>
              </a:spcAft>
              <a:buClr>
                <a:schemeClr val="folHlink"/>
              </a:buClr>
              <a:buSzPts val="1440"/>
              <a:buFont typeface="Tahoma"/>
              <a:buChar char="–"/>
            </a:pPr>
            <a:r>
              <a:rPr i="1" lang="en-US" sz="2400"/>
              <a:t>Error Rate= </a:t>
            </a:r>
            <a:endParaRPr/>
          </a:p>
          <a:p>
            <a:pPr indent="-342900" lvl="1" marL="342900" rtl="0" algn="l">
              <a:spcBef>
                <a:spcPts val="480"/>
              </a:spcBef>
              <a:spcAft>
                <a:spcPts val="0"/>
              </a:spcAft>
              <a:buClr>
                <a:schemeClr val="folHlink"/>
              </a:buClr>
              <a:buSzPts val="1440"/>
              <a:buFont typeface="Tahoma"/>
              <a:buChar char="–"/>
            </a:pPr>
            <a:r>
              <a:rPr i="1" lang="en-US" sz="2400"/>
              <a:t>Precision =</a:t>
            </a:r>
            <a:endParaRPr sz="2400"/>
          </a:p>
          <a:p>
            <a:pPr indent="-342900" lvl="1" marL="342900" rtl="0" algn="l">
              <a:spcBef>
                <a:spcPts val="480"/>
              </a:spcBef>
              <a:spcAft>
                <a:spcPts val="0"/>
              </a:spcAft>
              <a:buClr>
                <a:schemeClr val="folHlink"/>
              </a:buClr>
              <a:buSzPts val="1440"/>
              <a:buFont typeface="Tahoma"/>
              <a:buChar char="–"/>
            </a:pPr>
            <a:r>
              <a:rPr i="1" lang="en-US" sz="2400"/>
              <a:t>Recall</a:t>
            </a:r>
            <a:r>
              <a:rPr lang="en-US" sz="2400"/>
              <a:t> =</a:t>
            </a:r>
            <a:endParaRPr/>
          </a:p>
        </p:txBody>
      </p:sp>
      <p:sp>
        <p:nvSpPr>
          <p:cNvPr id="471" name="Google Shape;471;p39"/>
          <p:cNvSpPr/>
          <p:nvPr/>
        </p:nvSpPr>
        <p:spPr>
          <a:xfrm>
            <a:off x="228600" y="4572000"/>
            <a:ext cx="8610600" cy="114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folHlink"/>
              </a:buClr>
              <a:buSzPts val="144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2" name="Google Shape;472;p39"/>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76200" lvl="0" marL="0" marR="0" rtl="0" algn="l">
              <a:spcBef>
                <a:spcPts val="0"/>
              </a:spcBef>
              <a:spcAft>
                <a:spcPts val="0"/>
              </a:spcAft>
              <a:buClr>
                <a:srgbClr val="8E0D30"/>
              </a:buClr>
              <a:buSzPts val="1200"/>
              <a:buFont typeface="Calibri"/>
              <a:buChar char="•"/>
            </a:pPr>
            <a:fld id="{00000000-1234-1234-1234-123412341234}" type="slidenum">
              <a:rPr b="1" lang="en-US" sz="1200">
                <a:solidFill>
                  <a:schemeClr val="dk1"/>
                </a:solidFill>
                <a:latin typeface="Calibri"/>
                <a:ea typeface="Calibri"/>
                <a:cs typeface="Calibri"/>
                <a:sym typeface="Calibri"/>
              </a:rPr>
              <a:t>‹#›</a:t>
            </a:fld>
            <a:endParaRPr b="1" sz="1200">
              <a:solidFill>
                <a:schemeClr val="dk1"/>
              </a:solidFill>
              <a:latin typeface="Calibri"/>
              <a:ea typeface="Calibri"/>
              <a:cs typeface="Calibri"/>
              <a:sym typeface="Calibri"/>
            </a:endParaRPr>
          </a:p>
        </p:txBody>
      </p:sp>
      <p:graphicFrame>
        <p:nvGraphicFramePr>
          <p:cNvPr id="473" name="Google Shape;473;p39"/>
          <p:cNvGraphicFramePr/>
          <p:nvPr/>
        </p:nvGraphicFramePr>
        <p:xfrm>
          <a:off x="804797" y="1393825"/>
          <a:ext cx="3000000" cy="3000000"/>
        </p:xfrm>
        <a:graphic>
          <a:graphicData uri="http://schemas.openxmlformats.org/drawingml/2006/table">
            <a:tbl>
              <a:tblPr>
                <a:noFill/>
                <a:tableStyleId>{3E5F1C33-7A50-4F57-B663-8F283F88EFA9}</a:tableStyleId>
              </a:tblPr>
              <a:tblGrid>
                <a:gridCol w="3200400"/>
                <a:gridCol w="1524000"/>
                <a:gridCol w="1295400"/>
                <a:gridCol w="981075"/>
              </a:tblGrid>
              <a:tr h="365925">
                <a:tc>
                  <a:txBody>
                    <a:bodyPr/>
                    <a:lstStyle/>
                    <a:p>
                      <a:pPr indent="0" lvl="0" marL="0" marR="0" rtl="0" algn="ctr">
                        <a:lnSpc>
                          <a:spcPct val="100000"/>
                        </a:lnSpc>
                        <a:spcBef>
                          <a:spcPts val="0"/>
                        </a:spcBef>
                        <a:spcAft>
                          <a:spcPts val="0"/>
                        </a:spcAft>
                        <a:buClr>
                          <a:schemeClr val="folHlink"/>
                        </a:buClr>
                        <a:buSzPts val="1080"/>
                        <a:buFont typeface="Noto Sans Symbols"/>
                        <a:buNone/>
                      </a:pPr>
                      <a:r>
                        <a:t/>
                      </a:r>
                      <a:endParaRPr b="0" i="0" sz="1800" u="none" cap="none" strike="noStrike">
                        <a:solidFill>
                          <a:schemeClr val="dk1"/>
                        </a:solidFill>
                        <a:latin typeface="Calibri"/>
                        <a:ea typeface="Calibri"/>
                        <a:cs typeface="Calibri"/>
                        <a:sym typeface="Calibri"/>
                      </a:endParaRPr>
                    </a:p>
                  </a:txBody>
                  <a:tcPr marT="45750" marB="4575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Truth=1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Truth=0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Total</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E5E5"/>
                    </a:solidFill>
                  </a:tcPr>
                </a:tc>
              </a:tr>
              <a:tr h="365925">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Pred=1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90</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140</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230</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E5E5"/>
                    </a:solidFill>
                  </a:tcPr>
                </a:tc>
              </a:tr>
              <a:tr h="365925">
                <a:tc>
                  <a:txBody>
                    <a:bodyPr/>
                    <a:lstStyle/>
                    <a:p>
                      <a:pPr indent="0" lvl="0" marL="0" marR="0" rtl="0" algn="l">
                        <a:lnSpc>
                          <a:spcPct val="100000"/>
                        </a:lnSpc>
                        <a:spcBef>
                          <a:spcPts val="0"/>
                        </a:spcBef>
                        <a:spcAft>
                          <a:spcPts val="0"/>
                        </a:spcAft>
                        <a:buClr>
                          <a:schemeClr val="hlink"/>
                        </a:buClr>
                        <a:buSzPts val="1280"/>
                        <a:buFont typeface="Noto Sans Symbols"/>
                        <a:buNone/>
                      </a:pPr>
                      <a:r>
                        <a:rPr b="0" i="0" lang="en-US" sz="1600" u="none" cap="none" strike="noStrike">
                          <a:solidFill>
                            <a:srgbClr val="7F7F7F"/>
                          </a:solidFill>
                          <a:latin typeface="Arial"/>
                          <a:ea typeface="Arial"/>
                          <a:cs typeface="Arial"/>
                          <a:sym typeface="Arial"/>
                        </a:rPr>
                        <a:t>Pred=0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210</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9560</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9770</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E5E5"/>
                    </a:solidFill>
                  </a:tcPr>
                </a:tc>
              </a:tr>
              <a:tr h="365925">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Total</a:t>
                      </a:r>
                      <a:endParaRPr/>
                    </a:p>
                  </a:txBody>
                  <a:tcPr marT="45750" marB="4575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300</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9700</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10000</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r>
            </a:tbl>
          </a:graphicData>
        </a:graphic>
      </p:graphicFrame>
      <p:graphicFrame>
        <p:nvGraphicFramePr>
          <p:cNvPr id="474" name="Google Shape;474;p39"/>
          <p:cNvGraphicFramePr/>
          <p:nvPr/>
        </p:nvGraphicFramePr>
        <p:xfrm>
          <a:off x="5135673" y="3965496"/>
          <a:ext cx="3000000" cy="3000000"/>
        </p:xfrm>
        <a:graphic>
          <a:graphicData uri="http://schemas.openxmlformats.org/drawingml/2006/table">
            <a:tbl>
              <a:tblPr>
                <a:noFill/>
                <a:tableStyleId>{3E5F1C33-7A50-4F57-B663-8F283F88EFA9}</a:tableStyleId>
              </a:tblPr>
              <a:tblGrid>
                <a:gridCol w="1041775"/>
                <a:gridCol w="664775"/>
                <a:gridCol w="787625"/>
                <a:gridCol w="787625"/>
              </a:tblGrid>
              <a:tr h="316175">
                <a:tc>
                  <a:txBody>
                    <a:bodyPr/>
                    <a:lstStyle/>
                    <a:p>
                      <a:pPr indent="0" lvl="0" marL="0" marR="0" rtl="0" algn="ctr">
                        <a:lnSpc>
                          <a:spcPct val="100000"/>
                        </a:lnSpc>
                        <a:spcBef>
                          <a:spcPts val="0"/>
                        </a:spcBef>
                        <a:spcAft>
                          <a:spcPts val="0"/>
                        </a:spcAft>
                        <a:buClr>
                          <a:schemeClr val="folHlink"/>
                        </a:buClr>
                        <a:buSzPts val="840"/>
                        <a:buFont typeface="Noto Sans Symbols"/>
                        <a:buNone/>
                      </a:pPr>
                      <a:r>
                        <a:rPr b="0" i="0" lang="en-US" sz="1400" u="none" cap="none" strike="noStrike">
                          <a:solidFill>
                            <a:schemeClr val="dk1"/>
                          </a:solidFill>
                          <a:latin typeface="Calibri"/>
                          <a:ea typeface="Calibri"/>
                          <a:cs typeface="Calibri"/>
                          <a:sym typeface="Calibri"/>
                        </a:rPr>
                        <a:t>P\A</a:t>
                      </a:r>
                      <a:endParaRPr/>
                    </a:p>
                  </a:txBody>
                  <a:tcPr marT="45750" marB="4575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Truth=1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Truth=0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t/>
                      </a:r>
                      <a:endParaRPr b="0" i="0" sz="1400" u="none" cap="none" strike="noStrike">
                        <a:solidFill>
                          <a:schemeClr val="dk1"/>
                        </a:solidFill>
                        <a:latin typeface="Calibri"/>
                        <a:ea typeface="Calibri"/>
                        <a:cs typeface="Calibri"/>
                        <a:sym typeface="Calibri"/>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E5E5"/>
                    </a:solidFill>
                  </a:tcPr>
                </a:tc>
              </a:tr>
              <a:tr h="537425">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Pred=1 (+)</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TP</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FP</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Pred+</a:t>
                      </a:r>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E5E5"/>
                    </a:solidFill>
                  </a:tcPr>
                </a:tc>
              </a:tr>
              <a:tr h="537425">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Pred=0 (-)</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FN</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TN</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Pred-</a:t>
                      </a:r>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E5E5"/>
                    </a:solidFill>
                  </a:tcPr>
                </a:tc>
              </a:tr>
              <a:tr h="537475">
                <a:tc>
                  <a:txBody>
                    <a:bodyPr/>
                    <a:lstStyle/>
                    <a:p>
                      <a:pPr indent="0" lvl="0" marL="0" marR="0" rtl="0" algn="ctr">
                        <a:lnSpc>
                          <a:spcPct val="100000"/>
                        </a:lnSpc>
                        <a:spcBef>
                          <a:spcPts val="0"/>
                        </a:spcBef>
                        <a:spcAft>
                          <a:spcPts val="0"/>
                        </a:spcAft>
                        <a:buClr>
                          <a:schemeClr val="folHlink"/>
                        </a:buClr>
                        <a:buSzPts val="840"/>
                        <a:buFont typeface="Noto Sans Symbols"/>
                        <a:buNone/>
                      </a:pPr>
                      <a:r>
                        <a:t/>
                      </a:r>
                      <a:endParaRPr b="0" i="0" sz="1400" u="none" cap="none" strike="noStrike">
                        <a:solidFill>
                          <a:schemeClr val="dk1"/>
                        </a:solidFill>
                        <a:latin typeface="Calibri"/>
                        <a:ea typeface="Calibri"/>
                        <a:cs typeface="Calibri"/>
                        <a:sym typeface="Calibri"/>
                      </a:endParaRPr>
                    </a:p>
                  </a:txBody>
                  <a:tcPr marT="45750" marB="4575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Base+</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Base-</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N</a:t>
                      </a:r>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4"/>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Evaluating models</a:t>
            </a:r>
            <a:endParaRPr/>
          </a:p>
        </p:txBody>
      </p:sp>
      <p:sp>
        <p:nvSpPr>
          <p:cNvPr id="144" name="Google Shape;144;p4"/>
          <p:cNvSpPr txBox="1"/>
          <p:nvPr>
            <p:ph idx="1" type="body"/>
          </p:nvPr>
        </p:nvSpPr>
        <p:spPr>
          <a:xfrm>
            <a:off x="457200" y="1021899"/>
            <a:ext cx="8229600" cy="4814202"/>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Consider a tree model.  How do we assess how good it is?</a:t>
            </a:r>
            <a:endParaRPr/>
          </a:p>
          <a:p>
            <a:pPr indent="-130175" lvl="0" marL="257175" rtl="0" algn="l">
              <a:spcBef>
                <a:spcPts val="400"/>
              </a:spcBef>
              <a:spcAft>
                <a:spcPts val="0"/>
              </a:spcAft>
              <a:buClr>
                <a:schemeClr val="dk1"/>
              </a:buClr>
              <a:buSzPts val="20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I can build a tree big enough that each leaf node has its own prediction!  100%!</a:t>
            </a:r>
            <a:endParaRPr/>
          </a:p>
          <a:p>
            <a:pPr indent="-130175" lvl="0" marL="257175" rtl="0" algn="l">
              <a:spcBef>
                <a:spcPts val="400"/>
              </a:spcBef>
              <a:spcAft>
                <a:spcPts val="0"/>
              </a:spcAft>
              <a:buClr>
                <a:schemeClr val="dk1"/>
              </a:buClr>
              <a:buSzPts val="20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The goal of data science: To generalize to data we have not seen yet</a:t>
            </a:r>
            <a:endParaRPr/>
          </a:p>
        </p:txBody>
      </p:sp>
      <p:pic>
        <p:nvPicPr>
          <p:cNvPr id="145" name="Google Shape;145;p4"/>
          <p:cNvPicPr preferRelativeResize="0"/>
          <p:nvPr/>
        </p:nvPicPr>
        <p:blipFill rotWithShape="1">
          <a:blip r:embed="rId3">
            <a:alphaModFix/>
          </a:blip>
          <a:srcRect b="0" l="0" r="0" t="0"/>
          <a:stretch/>
        </p:blipFill>
        <p:spPr>
          <a:xfrm>
            <a:off x="0" y="3924300"/>
            <a:ext cx="9144000" cy="2933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
        <p:nvSpPr>
          <p:cNvPr id="481" name="Google Shape;481;p40"/>
          <p:cNvSpPr txBox="1"/>
          <p:nvPr>
            <p:ph idx="1" type="body"/>
          </p:nvPr>
        </p:nvSpPr>
        <p:spPr>
          <a:xfrm>
            <a:off x="606356" y="1769441"/>
            <a:ext cx="6495901" cy="91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3200"/>
              <a:buFont typeface="Tahoma"/>
              <a:buNone/>
            </a:pPr>
            <a:r>
              <a:rPr lang="en-US"/>
              <a:t>Evaluation Curves and Metrics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1"/>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Evaluation Curves and Metrics</a:t>
            </a:r>
            <a:endParaRPr/>
          </a:p>
        </p:txBody>
      </p:sp>
      <p:sp>
        <p:nvSpPr>
          <p:cNvPr id="487" name="Google Shape;487;p41"/>
          <p:cNvSpPr txBox="1"/>
          <p:nvPr>
            <p:ph idx="1" type="body"/>
          </p:nvPr>
        </p:nvSpPr>
        <p:spPr>
          <a:xfrm>
            <a:off x="457200" y="1021899"/>
            <a:ext cx="8229600" cy="4814202"/>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We have seen that the performance of a classification model depends on what the cutoff probability is</a:t>
            </a:r>
            <a:endParaRPr/>
          </a:p>
          <a:p>
            <a:pPr indent="-257175" lvl="0" marL="257175" rtl="0" algn="l">
              <a:spcBef>
                <a:spcPts val="400"/>
              </a:spcBef>
              <a:spcAft>
                <a:spcPts val="0"/>
              </a:spcAft>
              <a:buClr>
                <a:schemeClr val="dk1"/>
              </a:buClr>
              <a:buSzPts val="2000"/>
              <a:buFont typeface="Tahoma"/>
              <a:buChar char="•"/>
            </a:pPr>
            <a:r>
              <a:rPr lang="en-US"/>
              <a:t>How do we define the overall performance of a model? </a:t>
            </a:r>
            <a:endParaRPr/>
          </a:p>
          <a:p>
            <a:pPr indent="-130175" lvl="0" marL="257175" rtl="0" algn="l">
              <a:spcBef>
                <a:spcPts val="400"/>
              </a:spcBef>
              <a:spcAft>
                <a:spcPts val="0"/>
              </a:spcAft>
              <a:buClr>
                <a:schemeClr val="dk1"/>
              </a:buClr>
              <a:buSzPts val="2000"/>
              <a:buFont typeface="Tahoma"/>
              <a:buNone/>
            </a:pPr>
            <a:r>
              <a:t/>
            </a:r>
            <a:endParaRPr/>
          </a:p>
          <a:p>
            <a:pPr indent="-130175" lvl="0" marL="257175" rtl="0" algn="l">
              <a:spcBef>
                <a:spcPts val="400"/>
              </a:spcBef>
              <a:spcAft>
                <a:spcPts val="0"/>
              </a:spcAft>
              <a:buClr>
                <a:schemeClr val="dk1"/>
              </a:buClr>
              <a:buSzPts val="20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Three curves</a:t>
            </a:r>
            <a:endParaRPr/>
          </a:p>
          <a:p>
            <a:pPr indent="-214312" lvl="1" marL="557213" rtl="0" algn="l">
              <a:spcBef>
                <a:spcPts val="360"/>
              </a:spcBef>
              <a:spcAft>
                <a:spcPts val="0"/>
              </a:spcAft>
              <a:buClr>
                <a:schemeClr val="dk1"/>
              </a:buClr>
              <a:buSzPts val="1800"/>
              <a:buFont typeface="Tahoma"/>
              <a:buChar char="–"/>
            </a:pPr>
            <a:r>
              <a:rPr lang="en-US"/>
              <a:t>There are actually many more options, but these three are the most used and useful</a:t>
            </a:r>
            <a:endParaRPr/>
          </a:p>
          <a:p>
            <a:pPr indent="-100012" lvl="1" marL="557213" rtl="0" algn="l">
              <a:spcBef>
                <a:spcPts val="360"/>
              </a:spcBef>
              <a:spcAft>
                <a:spcPts val="0"/>
              </a:spcAft>
              <a:buClr>
                <a:schemeClr val="dk1"/>
              </a:buClr>
              <a:buSzPts val="1800"/>
              <a:buFont typeface="Tahoma"/>
              <a:buNone/>
            </a:pPr>
            <a:r>
              <a:t/>
            </a:r>
            <a:endParaRPr/>
          </a:p>
          <a:p>
            <a:pPr indent="-100012" lvl="1" marL="557213" rtl="0" algn="l">
              <a:spcBef>
                <a:spcPts val="360"/>
              </a:spcBef>
              <a:spcAft>
                <a:spcPts val="0"/>
              </a:spcAft>
              <a:buClr>
                <a:schemeClr val="dk1"/>
              </a:buClr>
              <a:buSzPts val="1800"/>
              <a:buFont typeface="Tahoma"/>
              <a:buNone/>
            </a:pPr>
            <a:r>
              <a:t/>
            </a:r>
            <a:endParaRPr/>
          </a:p>
          <a:p>
            <a:pPr indent="-457200" lvl="0" marL="457200" rtl="0" algn="l">
              <a:spcBef>
                <a:spcPts val="400"/>
              </a:spcBef>
              <a:spcAft>
                <a:spcPts val="0"/>
              </a:spcAft>
              <a:buClr>
                <a:schemeClr val="dk1"/>
              </a:buClr>
              <a:buSzPts val="2000"/>
              <a:buFont typeface="Arial"/>
              <a:buAutoNum type="arabicPeriod"/>
            </a:pPr>
            <a:r>
              <a:rPr lang="en-US"/>
              <a:t>Precision-Recall Curves</a:t>
            </a:r>
            <a:endParaRPr/>
          </a:p>
          <a:p>
            <a:pPr indent="-457200" lvl="0" marL="457200" rtl="0" algn="l">
              <a:spcBef>
                <a:spcPts val="400"/>
              </a:spcBef>
              <a:spcAft>
                <a:spcPts val="0"/>
              </a:spcAft>
              <a:buClr>
                <a:schemeClr val="dk1"/>
              </a:buClr>
              <a:buSzPts val="2000"/>
              <a:buFont typeface="Arial"/>
              <a:buAutoNum type="arabicPeriod"/>
            </a:pPr>
            <a:r>
              <a:rPr lang="en-US"/>
              <a:t>ROC curves</a:t>
            </a:r>
            <a:endParaRPr/>
          </a:p>
          <a:p>
            <a:pPr indent="-457200" lvl="0" marL="457200" rtl="0" algn="l">
              <a:spcBef>
                <a:spcPts val="400"/>
              </a:spcBef>
              <a:spcAft>
                <a:spcPts val="0"/>
              </a:spcAft>
              <a:buClr>
                <a:schemeClr val="dk1"/>
              </a:buClr>
              <a:buSzPts val="2000"/>
              <a:buFont typeface="Arial"/>
              <a:buAutoNum type="arabicPeriod"/>
            </a:pPr>
            <a:r>
              <a:rPr lang="en-US"/>
              <a:t>Lift Curves</a:t>
            </a:r>
            <a:endParaRPr/>
          </a:p>
        </p:txBody>
      </p:sp>
      <p:sp>
        <p:nvSpPr>
          <p:cNvPr id="488" name="Google Shape;488;p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2"/>
          <p:cNvSpPr txBox="1"/>
          <p:nvPr>
            <p:ph type="title"/>
          </p:nvPr>
        </p:nvSpPr>
        <p:spPr>
          <a:xfrm>
            <a:off x="457200" y="-152400"/>
            <a:ext cx="65532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Baserate as Baseline</a:t>
            </a:r>
            <a:endParaRPr/>
          </a:p>
        </p:txBody>
      </p:sp>
      <p:sp>
        <p:nvSpPr>
          <p:cNvPr id="494" name="Google Shape;494;p42"/>
          <p:cNvSpPr txBox="1"/>
          <p:nvPr>
            <p:ph idx="1" type="body"/>
          </p:nvPr>
        </p:nvSpPr>
        <p:spPr>
          <a:xfrm>
            <a:off x="143006" y="1164238"/>
            <a:ext cx="6270320" cy="5198984"/>
          </a:xfrm>
          <a:prstGeom prst="rect">
            <a:avLst/>
          </a:prstGeom>
          <a:noFill/>
          <a:ln>
            <a:noFill/>
          </a:ln>
        </p:spPr>
        <p:txBody>
          <a:bodyPr anchorCtr="0" anchor="t" bIns="45700" lIns="91425" spcFirstLastPara="1" rIns="91425" wrap="square" tIns="45700">
            <a:normAutofit/>
          </a:bodyPr>
          <a:lstStyle/>
          <a:p>
            <a:pPr indent="-257175" lvl="0" marL="257175" rtl="0" algn="l">
              <a:spcBef>
                <a:spcPts val="0"/>
              </a:spcBef>
              <a:spcAft>
                <a:spcPts val="0"/>
              </a:spcAft>
              <a:buClr>
                <a:schemeClr val="dk1"/>
              </a:buClr>
              <a:buSzPts val="2000"/>
              <a:buFont typeface="Tahoma"/>
              <a:buChar char="•"/>
            </a:pPr>
            <a:r>
              <a:rPr lang="en-US"/>
              <a:t>Formally the term ‘baserate’ applies to a class </a:t>
            </a:r>
            <a:endParaRPr/>
          </a:p>
          <a:p>
            <a:pPr indent="-257175" lvl="0" marL="257175" rtl="0" algn="l">
              <a:spcBef>
                <a:spcPts val="400"/>
              </a:spcBef>
              <a:spcAft>
                <a:spcPts val="0"/>
              </a:spcAft>
              <a:buClr>
                <a:schemeClr val="dk1"/>
              </a:buClr>
              <a:buSzPts val="2000"/>
              <a:buFont typeface="Tahoma"/>
              <a:buNone/>
            </a:pPr>
            <a:r>
              <a:rPr lang="en-US"/>
              <a:t>    (default or no default) and is the unconditional </a:t>
            </a:r>
            <a:endParaRPr/>
          </a:p>
          <a:p>
            <a:pPr indent="-257175" lvl="0" marL="257175" rtl="0" algn="l">
              <a:spcBef>
                <a:spcPts val="400"/>
              </a:spcBef>
              <a:spcAft>
                <a:spcPts val="0"/>
              </a:spcAft>
              <a:buClr>
                <a:schemeClr val="dk1"/>
              </a:buClr>
              <a:buSzPts val="2000"/>
              <a:buFont typeface="Tahoma"/>
              <a:buNone/>
            </a:pPr>
            <a:r>
              <a:rPr lang="en-US"/>
              <a:t>    (no model) probability of the true labels</a:t>
            </a:r>
            <a:endParaRPr/>
          </a:p>
          <a:p>
            <a:pPr indent="-257175" lvl="0" marL="257175" rtl="0" algn="l">
              <a:spcBef>
                <a:spcPts val="400"/>
              </a:spcBef>
              <a:spcAft>
                <a:spcPts val="0"/>
              </a:spcAft>
              <a:buClr>
                <a:schemeClr val="dk1"/>
              </a:buClr>
              <a:buSzPts val="2000"/>
              <a:buFont typeface="Tahoma"/>
              <a:buChar char="•"/>
            </a:pPr>
            <a:r>
              <a:rPr lang="en-US"/>
              <a:t>Example on the right</a:t>
            </a:r>
            <a:endParaRPr/>
          </a:p>
          <a:p>
            <a:pPr indent="-214312" lvl="1" marL="557213" rtl="0" algn="l">
              <a:spcBef>
                <a:spcPts val="360"/>
              </a:spcBef>
              <a:spcAft>
                <a:spcPts val="0"/>
              </a:spcAft>
              <a:buClr>
                <a:schemeClr val="dk1"/>
              </a:buClr>
              <a:buSzPts val="1800"/>
              <a:buFont typeface="Tahoma"/>
              <a:buChar char="–"/>
            </a:pPr>
            <a:r>
              <a:rPr lang="en-US"/>
              <a:t>baserate of success (Truth=1) = 35%</a:t>
            </a:r>
            <a:endParaRPr/>
          </a:p>
          <a:p>
            <a:pPr indent="-214312" lvl="1" marL="557213" rtl="0" algn="l">
              <a:spcBef>
                <a:spcPts val="360"/>
              </a:spcBef>
              <a:spcAft>
                <a:spcPts val="0"/>
              </a:spcAft>
              <a:buClr>
                <a:schemeClr val="dk1"/>
              </a:buClr>
              <a:buSzPts val="1800"/>
              <a:buFont typeface="Tahoma"/>
              <a:buChar char="–"/>
            </a:pPr>
            <a:r>
              <a:rPr lang="en-US"/>
              <a:t>baserate of failure = 65%</a:t>
            </a:r>
            <a:endParaRPr/>
          </a:p>
          <a:p>
            <a:pPr indent="-257175" lvl="0" marL="257175" rtl="0" algn="l">
              <a:spcBef>
                <a:spcPts val="400"/>
              </a:spcBef>
              <a:spcAft>
                <a:spcPts val="0"/>
              </a:spcAft>
              <a:buClr>
                <a:schemeClr val="dk1"/>
              </a:buClr>
              <a:buSzPts val="2000"/>
              <a:buFont typeface="Tahoma"/>
              <a:buChar char="•"/>
            </a:pPr>
            <a:r>
              <a:rPr lang="en-US"/>
              <a:t>‘Baserate’ of a dataset can be either for class 1 or class 0, usually the context will tell</a:t>
            </a:r>
            <a:endParaRPr/>
          </a:p>
          <a:p>
            <a:pPr indent="-214312" lvl="1" marL="557213" rtl="0" algn="l">
              <a:spcBef>
                <a:spcPts val="360"/>
              </a:spcBef>
              <a:spcAft>
                <a:spcPts val="0"/>
              </a:spcAft>
              <a:buClr>
                <a:schemeClr val="dk1"/>
              </a:buClr>
              <a:buSzPts val="1800"/>
              <a:buFont typeface="Tahoma"/>
              <a:buChar char="–"/>
            </a:pPr>
            <a:r>
              <a:rPr lang="en-US"/>
              <a:t>Default can be 0 or 1, but typically 1 is the code for the thing of interest (e.g. purchase, disease, fraud)</a:t>
            </a:r>
            <a:endParaRPr/>
          </a:p>
          <a:p>
            <a:pPr indent="-214312" lvl="1" marL="557213" rtl="0" algn="l">
              <a:spcBef>
                <a:spcPts val="360"/>
              </a:spcBef>
              <a:spcAft>
                <a:spcPts val="0"/>
              </a:spcAft>
              <a:buClr>
                <a:schemeClr val="dk1"/>
              </a:buClr>
              <a:buSzPts val="1800"/>
              <a:buFont typeface="Tahoma"/>
              <a:buChar char="–"/>
            </a:pPr>
            <a:r>
              <a:rPr lang="en-US"/>
              <a:t>With two outcomes, “1” is typically used for minority class</a:t>
            </a:r>
            <a:endParaRPr/>
          </a:p>
          <a:p>
            <a:pPr indent="-214312" lvl="1" marL="557213" rtl="0" algn="l">
              <a:spcBef>
                <a:spcPts val="360"/>
              </a:spcBef>
              <a:spcAft>
                <a:spcPts val="0"/>
              </a:spcAft>
              <a:buClr>
                <a:schemeClr val="dk1"/>
              </a:buClr>
              <a:buSzPts val="1800"/>
              <a:buFont typeface="Tahoma"/>
              <a:buChar char="–"/>
            </a:pPr>
            <a:r>
              <a:rPr lang="en-US"/>
              <a:t>We use the term ‘balanced’ to refer to how close the two baserates are to 0.5 </a:t>
            </a:r>
            <a:endParaRPr/>
          </a:p>
          <a:p>
            <a:pPr indent="-214312" lvl="1" marL="557213" rtl="0" algn="l">
              <a:spcBef>
                <a:spcPts val="360"/>
              </a:spcBef>
              <a:spcAft>
                <a:spcPts val="0"/>
              </a:spcAft>
              <a:buClr>
                <a:schemeClr val="dk1"/>
              </a:buClr>
              <a:buSzPts val="1800"/>
              <a:buFont typeface="Tahoma"/>
              <a:buChar char="–"/>
            </a:pPr>
            <a:r>
              <a:rPr lang="en-US"/>
              <a:t> You can always do “as well as” the baserate!</a:t>
            </a:r>
            <a:endParaRPr/>
          </a:p>
        </p:txBody>
      </p:sp>
      <p:graphicFrame>
        <p:nvGraphicFramePr>
          <p:cNvPr id="495" name="Google Shape;495;p42"/>
          <p:cNvGraphicFramePr/>
          <p:nvPr/>
        </p:nvGraphicFramePr>
        <p:xfrm>
          <a:off x="6585570" y="649049"/>
          <a:ext cx="3000000" cy="3000000"/>
        </p:xfrm>
        <a:graphic>
          <a:graphicData uri="http://schemas.openxmlformats.org/drawingml/2006/table">
            <a:tbl>
              <a:tblPr bandRow="1" firstRow="1">
                <a:noFill/>
                <a:tableStyleId>{2F0E6020-6727-435A-9D21-A345EE5A230E}</a:tableStyleId>
              </a:tblPr>
              <a:tblGrid>
                <a:gridCol w="860300"/>
                <a:gridCol w="1386025"/>
              </a:tblGrid>
              <a:tr h="224575">
                <a:tc>
                  <a:txBody>
                    <a:bodyPr/>
                    <a:lstStyle/>
                    <a:p>
                      <a:pPr indent="0" lvl="0" marL="0" marR="0" rtl="0" algn="ctr">
                        <a:spcBef>
                          <a:spcPts val="0"/>
                        </a:spcBef>
                        <a:spcAft>
                          <a:spcPts val="0"/>
                        </a:spcAft>
                        <a:buNone/>
                      </a:pPr>
                      <a:r>
                        <a:rPr b="1" i="0" lang="en-US" sz="1400" u="none" cap="none" strike="noStrike">
                          <a:solidFill>
                            <a:srgbClr val="000000"/>
                          </a:solidFill>
                          <a:latin typeface="Calibri"/>
                          <a:ea typeface="Calibri"/>
                          <a:cs typeface="Calibri"/>
                          <a:sym typeface="Calibri"/>
                        </a:rPr>
                        <a:t> Truth</a:t>
                      </a:r>
                      <a:endParaRPr/>
                    </a:p>
                  </a:txBody>
                  <a:tcPr marT="9525" marB="0" marR="9525" marL="9525" anchor="b"/>
                </a:tc>
                <a:tc>
                  <a:txBody>
                    <a:bodyPr/>
                    <a:lstStyle/>
                    <a:p>
                      <a:pPr indent="0" lvl="0" marL="0" marR="0" rtl="0" algn="l">
                        <a:spcBef>
                          <a:spcPts val="0"/>
                        </a:spcBef>
                        <a:spcAft>
                          <a:spcPts val="0"/>
                        </a:spcAft>
                        <a:buNone/>
                      </a:pPr>
                      <a:r>
                        <a:rPr b="1" i="0" lang="en-US" sz="1400" u="none" cap="none" strike="noStrike">
                          <a:solidFill>
                            <a:srgbClr val="000000"/>
                          </a:solidFill>
                          <a:latin typeface="Calibri"/>
                          <a:ea typeface="Calibri"/>
                          <a:cs typeface="Calibri"/>
                          <a:sym typeface="Calibri"/>
                        </a:rPr>
                        <a:t> Model Prediction</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0.901</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0.868</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0.725</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0.701</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0.605</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0.502</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0.475</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0.470</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0.466</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0.435</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0.430</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0.327</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0.315</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0.309</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0.281</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0.268</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0.227</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0.190</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0.100</a:t>
                      </a:r>
                      <a:endParaRPr/>
                    </a:p>
                  </a:txBody>
                  <a:tcPr marT="9525" marB="0" marR="9525" marL="9525" anchor="b"/>
                </a:tc>
              </a:tr>
              <a:tr h="282000">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0.158</a:t>
                      </a:r>
                      <a:endParaRPr/>
                    </a:p>
                  </a:txBody>
                  <a:tcPr marT="9525" marB="0" marR="9525" marL="9525" anchor="b"/>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3"/>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Problems with Unbalanced Classes</a:t>
            </a:r>
            <a:endParaRPr/>
          </a:p>
        </p:txBody>
      </p:sp>
      <p:sp>
        <p:nvSpPr>
          <p:cNvPr id="501" name="Google Shape;501;p43"/>
          <p:cNvSpPr txBox="1"/>
          <p:nvPr>
            <p:ph idx="1" type="body"/>
          </p:nvPr>
        </p:nvSpPr>
        <p:spPr>
          <a:xfrm>
            <a:off x="457200" y="1021898"/>
            <a:ext cx="3687171" cy="5441531"/>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Many cases are highly unbalanced – think churn, where maybe 0.1% or less are churn cases, this makes it hard to find models to fit that signal</a:t>
            </a:r>
            <a:endParaRPr/>
          </a:p>
          <a:p>
            <a:pPr indent="-214312" lvl="1" marL="557213" rtl="0" algn="l">
              <a:spcBef>
                <a:spcPts val="360"/>
              </a:spcBef>
              <a:spcAft>
                <a:spcPts val="0"/>
              </a:spcAft>
              <a:buClr>
                <a:schemeClr val="dk1"/>
              </a:buClr>
              <a:buSzPts val="1800"/>
              <a:buFont typeface="Tahoma"/>
              <a:buChar char="–"/>
            </a:pPr>
            <a:r>
              <a:rPr lang="en-US"/>
              <a:t>Also makes precision and recall hard to interpret</a:t>
            </a:r>
            <a:endParaRPr/>
          </a:p>
          <a:p>
            <a:pPr indent="-257175" lvl="0" marL="257175" rtl="0" algn="l">
              <a:spcBef>
                <a:spcPts val="400"/>
              </a:spcBef>
              <a:spcAft>
                <a:spcPts val="0"/>
              </a:spcAft>
              <a:buClr>
                <a:schemeClr val="dk1"/>
              </a:buClr>
              <a:buSzPts val="2000"/>
              <a:buFont typeface="Tahoma"/>
              <a:buChar char="•"/>
            </a:pPr>
            <a:r>
              <a:rPr lang="en-US"/>
              <a:t>In this case, you may want to sample from the non-churn to have equal cases as churn. </a:t>
            </a:r>
            <a:endParaRPr/>
          </a:p>
          <a:p>
            <a:pPr indent="-257175" lvl="0" marL="257175" rtl="0" algn="l">
              <a:spcBef>
                <a:spcPts val="400"/>
              </a:spcBef>
              <a:spcAft>
                <a:spcPts val="0"/>
              </a:spcAft>
              <a:buClr>
                <a:schemeClr val="dk1"/>
              </a:buClr>
              <a:buSzPts val="2000"/>
              <a:buFont typeface="Tahoma"/>
              <a:buChar char="•"/>
            </a:pPr>
            <a:r>
              <a:rPr lang="en-US"/>
              <a:t>This balanced data might have 50% churn cases</a:t>
            </a:r>
            <a:endParaRPr/>
          </a:p>
        </p:txBody>
      </p:sp>
      <p:sp>
        <p:nvSpPr>
          <p:cNvPr id="502" name="Google Shape;502;p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
        <p:nvSpPr>
          <p:cNvPr id="503" name="Google Shape;503;p43"/>
          <p:cNvSpPr/>
          <p:nvPr/>
        </p:nvSpPr>
        <p:spPr>
          <a:xfrm>
            <a:off x="1991639" y="3260899"/>
            <a:ext cx="2342367" cy="298432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8E0D30"/>
              </a:buClr>
              <a:buSzPts val="32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504" name="Google Shape;504;p43"/>
          <p:cNvSpPr/>
          <p:nvPr/>
        </p:nvSpPr>
        <p:spPr>
          <a:xfrm>
            <a:off x="5248407" y="1189972"/>
            <a:ext cx="425884" cy="4709787"/>
          </a:xfrm>
          <a:prstGeom prst="rightBrace">
            <a:avLst>
              <a:gd fmla="val 8333" name="adj1"/>
              <a:gd fmla="val 50000" name="adj2"/>
            </a:avLst>
          </a:prstGeom>
          <a:noFill/>
          <a:ln cap="flat" cmpd="sng" w="9525">
            <a:solidFill>
              <a:srgbClr val="2E2E9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8E0D30"/>
              </a:buClr>
              <a:buSzPts val="3200"/>
              <a:buFont typeface="Times New Roman"/>
              <a:buNone/>
            </a:pPr>
            <a:r>
              <a:t/>
            </a:r>
            <a:endParaRPr sz="3200">
              <a:solidFill>
                <a:schemeClr val="dk1"/>
              </a:solidFill>
              <a:latin typeface="Times New Roman"/>
              <a:ea typeface="Times New Roman"/>
              <a:cs typeface="Times New Roman"/>
              <a:sym typeface="Times New Roman"/>
            </a:endParaRPr>
          </a:p>
        </p:txBody>
      </p:sp>
      <p:sp>
        <p:nvSpPr>
          <p:cNvPr id="505" name="Google Shape;505;p43"/>
          <p:cNvSpPr txBox="1"/>
          <p:nvPr/>
        </p:nvSpPr>
        <p:spPr>
          <a:xfrm>
            <a:off x="5724999" y="3429000"/>
            <a:ext cx="1013675" cy="6340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600"/>
              <a:buFont typeface="Tahoma"/>
              <a:buNone/>
            </a:pPr>
            <a:r>
              <a:rPr lang="en-US" sz="1600">
                <a:solidFill>
                  <a:schemeClr val="dk1"/>
                </a:solidFill>
                <a:latin typeface="Tahoma"/>
                <a:ea typeface="Tahoma"/>
                <a:cs typeface="Tahoma"/>
                <a:sym typeface="Tahoma"/>
              </a:rPr>
              <a:t>99.9% </a:t>
            </a:r>
            <a:endParaRPr/>
          </a:p>
          <a:p>
            <a:pPr indent="0" lvl="0" marL="0" marR="0" rtl="0" algn="l">
              <a:spcBef>
                <a:spcPts val="320"/>
              </a:spcBef>
              <a:spcAft>
                <a:spcPts val="0"/>
              </a:spcAft>
              <a:buClr>
                <a:srgbClr val="8E0D30"/>
              </a:buClr>
              <a:buSzPts val="1600"/>
              <a:buFont typeface="Tahoma"/>
              <a:buNone/>
            </a:pPr>
            <a:r>
              <a:rPr lang="en-US" sz="1600">
                <a:solidFill>
                  <a:schemeClr val="dk1"/>
                </a:solidFill>
                <a:latin typeface="Tahoma"/>
                <a:ea typeface="Tahoma"/>
                <a:cs typeface="Tahoma"/>
                <a:sym typeface="Tahoma"/>
              </a:rPr>
              <a:t>not fraud</a:t>
            </a:r>
            <a:endParaRPr/>
          </a:p>
        </p:txBody>
      </p:sp>
      <p:sp>
        <p:nvSpPr>
          <p:cNvPr id="506" name="Google Shape;506;p43"/>
          <p:cNvSpPr txBox="1"/>
          <p:nvPr/>
        </p:nvSpPr>
        <p:spPr>
          <a:xfrm>
            <a:off x="5781395" y="6236622"/>
            <a:ext cx="721672" cy="5663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400"/>
              <a:buFont typeface="Tahoma"/>
              <a:buNone/>
            </a:pPr>
            <a:r>
              <a:rPr lang="en-US" sz="1400">
                <a:solidFill>
                  <a:schemeClr val="dk1"/>
                </a:solidFill>
                <a:latin typeface="Tahoma"/>
                <a:ea typeface="Tahoma"/>
                <a:cs typeface="Tahoma"/>
                <a:sym typeface="Tahoma"/>
              </a:rPr>
              <a:t>0.1 % </a:t>
            </a:r>
            <a:endParaRPr/>
          </a:p>
          <a:p>
            <a:pPr indent="0" lvl="0" marL="0" marR="0" rtl="0" algn="l">
              <a:spcBef>
                <a:spcPts val="280"/>
              </a:spcBef>
              <a:spcAft>
                <a:spcPts val="0"/>
              </a:spcAft>
              <a:buClr>
                <a:srgbClr val="8E0D30"/>
              </a:buClr>
              <a:buSzPts val="1400"/>
              <a:buFont typeface="Tahoma"/>
              <a:buNone/>
            </a:pPr>
            <a:r>
              <a:rPr lang="en-US" sz="1400">
                <a:solidFill>
                  <a:schemeClr val="dk1"/>
                </a:solidFill>
                <a:latin typeface="Tahoma"/>
                <a:ea typeface="Tahoma"/>
                <a:cs typeface="Tahoma"/>
                <a:sym typeface="Tahoma"/>
              </a:rPr>
              <a:t>fraud</a:t>
            </a:r>
            <a:endParaRPr/>
          </a:p>
        </p:txBody>
      </p:sp>
      <p:sp>
        <p:nvSpPr>
          <p:cNvPr id="507" name="Google Shape;507;p43"/>
          <p:cNvSpPr/>
          <p:nvPr/>
        </p:nvSpPr>
        <p:spPr>
          <a:xfrm>
            <a:off x="5305379" y="6006747"/>
            <a:ext cx="425884" cy="796184"/>
          </a:xfrm>
          <a:prstGeom prst="rightBrace">
            <a:avLst>
              <a:gd fmla="val 8333" name="adj1"/>
              <a:gd fmla="val 50000" name="adj2"/>
            </a:avLst>
          </a:prstGeom>
          <a:noFill/>
          <a:ln cap="flat" cmpd="sng" w="9525">
            <a:solidFill>
              <a:srgbClr val="2E2E9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8E0D30"/>
              </a:buClr>
              <a:buSzPts val="3200"/>
              <a:buFont typeface="Times New Roman"/>
              <a:buNone/>
            </a:pPr>
            <a:r>
              <a:t/>
            </a:r>
            <a:endParaRPr sz="3200">
              <a:solidFill>
                <a:schemeClr val="dk1"/>
              </a:solidFill>
              <a:latin typeface="Times New Roman"/>
              <a:ea typeface="Times New Roman"/>
              <a:cs typeface="Times New Roman"/>
              <a:sym typeface="Times New Roman"/>
            </a:endParaRPr>
          </a:p>
        </p:txBody>
      </p:sp>
      <p:sp>
        <p:nvSpPr>
          <p:cNvPr id="508" name="Google Shape;508;p43"/>
          <p:cNvSpPr/>
          <p:nvPr/>
        </p:nvSpPr>
        <p:spPr>
          <a:xfrm>
            <a:off x="6789383" y="3496711"/>
            <a:ext cx="453442" cy="566309"/>
          </a:xfrm>
          <a:prstGeom prst="rightBrace">
            <a:avLst>
              <a:gd fmla="val 8333" name="adj1"/>
              <a:gd fmla="val 50000" name="adj2"/>
            </a:avLst>
          </a:prstGeom>
          <a:noFill/>
          <a:ln cap="flat" cmpd="sng" w="9525">
            <a:solidFill>
              <a:srgbClr val="2E2E9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8E0D30"/>
              </a:buClr>
              <a:buSzPts val="3200"/>
              <a:buFont typeface="Times New Roman"/>
              <a:buNone/>
            </a:pPr>
            <a:r>
              <a:t/>
            </a:r>
            <a:endParaRPr sz="3200">
              <a:solidFill>
                <a:schemeClr val="dk1"/>
              </a:solidFill>
              <a:latin typeface="Times New Roman"/>
              <a:ea typeface="Times New Roman"/>
              <a:cs typeface="Times New Roman"/>
              <a:sym typeface="Times New Roman"/>
            </a:endParaRPr>
          </a:p>
        </p:txBody>
      </p:sp>
      <p:sp>
        <p:nvSpPr>
          <p:cNvPr id="509" name="Google Shape;509;p43"/>
          <p:cNvSpPr txBox="1"/>
          <p:nvPr/>
        </p:nvSpPr>
        <p:spPr>
          <a:xfrm>
            <a:off x="6738674" y="3182779"/>
            <a:ext cx="651140" cy="246221"/>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000"/>
              <a:buFont typeface="Tahoma"/>
              <a:buNone/>
            </a:pPr>
            <a:r>
              <a:rPr lang="en-US" sz="1000">
                <a:solidFill>
                  <a:schemeClr val="dk1"/>
                </a:solidFill>
                <a:latin typeface="Tahoma"/>
                <a:ea typeface="Tahoma"/>
                <a:cs typeface="Tahoma"/>
                <a:sym typeface="Tahoma"/>
              </a:rPr>
              <a:t>Random</a:t>
            </a:r>
            <a:endParaRPr/>
          </a:p>
        </p:txBody>
      </p:sp>
      <p:sp>
        <p:nvSpPr>
          <p:cNvPr id="510" name="Google Shape;510;p43"/>
          <p:cNvSpPr txBox="1"/>
          <p:nvPr/>
        </p:nvSpPr>
        <p:spPr>
          <a:xfrm>
            <a:off x="8070590" y="5038567"/>
            <a:ext cx="898900" cy="5663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400"/>
              <a:buFont typeface="Tahoma"/>
              <a:buNone/>
            </a:pPr>
            <a:r>
              <a:rPr lang="en-US" sz="1400">
                <a:solidFill>
                  <a:schemeClr val="dk1"/>
                </a:solidFill>
                <a:latin typeface="Tahoma"/>
                <a:ea typeface="Tahoma"/>
                <a:cs typeface="Tahoma"/>
                <a:sym typeface="Tahoma"/>
              </a:rPr>
              <a:t>Balanced</a:t>
            </a:r>
            <a:endParaRPr/>
          </a:p>
          <a:p>
            <a:pPr indent="0" lvl="0" marL="0" marR="0" rtl="0" algn="l">
              <a:spcBef>
                <a:spcPts val="280"/>
              </a:spcBef>
              <a:spcAft>
                <a:spcPts val="0"/>
              </a:spcAft>
              <a:buClr>
                <a:srgbClr val="8E0D30"/>
              </a:buClr>
              <a:buSzPts val="1400"/>
              <a:buFont typeface="Tahoma"/>
              <a:buNone/>
            </a:pPr>
            <a:r>
              <a:rPr lang="en-US" sz="1400">
                <a:solidFill>
                  <a:schemeClr val="dk1"/>
                </a:solidFill>
                <a:latin typeface="Tahoma"/>
                <a:ea typeface="Tahoma"/>
                <a:cs typeface="Tahoma"/>
                <a:sym typeface="Tahoma"/>
              </a:rPr>
              <a:t>Data</a:t>
            </a:r>
            <a:endParaRPr/>
          </a:p>
        </p:txBody>
      </p:sp>
      <p:sp>
        <p:nvSpPr>
          <p:cNvPr id="511" name="Google Shape;511;p43"/>
          <p:cNvSpPr txBox="1"/>
          <p:nvPr/>
        </p:nvSpPr>
        <p:spPr>
          <a:xfrm>
            <a:off x="4399285" y="865739"/>
            <a:ext cx="599844" cy="230832"/>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900"/>
              <a:buFont typeface="Tahoma"/>
              <a:buNone/>
            </a:pPr>
            <a:r>
              <a:rPr lang="en-US" sz="900">
                <a:solidFill>
                  <a:schemeClr val="dk1"/>
                </a:solidFill>
                <a:latin typeface="Tahoma"/>
                <a:ea typeface="Tahoma"/>
                <a:cs typeface="Tahoma"/>
                <a:sym typeface="Tahoma"/>
              </a:rPr>
              <a:t>features</a:t>
            </a:r>
            <a:endParaRPr sz="1100">
              <a:solidFill>
                <a:schemeClr val="dk1"/>
              </a:solidFill>
              <a:latin typeface="Tahoma"/>
              <a:ea typeface="Tahoma"/>
              <a:cs typeface="Tahoma"/>
              <a:sym typeface="Tahoma"/>
            </a:endParaRPr>
          </a:p>
        </p:txBody>
      </p:sp>
      <p:sp>
        <p:nvSpPr>
          <p:cNvPr id="512" name="Google Shape;512;p43"/>
          <p:cNvSpPr txBox="1"/>
          <p:nvPr/>
        </p:nvSpPr>
        <p:spPr>
          <a:xfrm>
            <a:off x="5124131" y="851253"/>
            <a:ext cx="452368" cy="230832"/>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900"/>
              <a:buFont typeface="Tahoma"/>
              <a:buNone/>
            </a:pPr>
            <a:r>
              <a:rPr lang="en-US" sz="900">
                <a:solidFill>
                  <a:schemeClr val="dk1"/>
                </a:solidFill>
                <a:latin typeface="Tahoma"/>
                <a:ea typeface="Tahoma"/>
                <a:cs typeface="Tahoma"/>
                <a:sym typeface="Tahoma"/>
              </a:rPr>
              <a:t>fraud</a:t>
            </a:r>
            <a:endParaRPr sz="1100">
              <a:solidFill>
                <a:schemeClr val="dk1"/>
              </a:solidFill>
              <a:latin typeface="Tahoma"/>
              <a:ea typeface="Tahoma"/>
              <a:cs typeface="Tahoma"/>
              <a:sym typeface="Tahoma"/>
            </a:endParaRPr>
          </a:p>
        </p:txBody>
      </p:sp>
      <p:pic>
        <p:nvPicPr>
          <p:cNvPr descr="A grid of numbers with black text&#10;&#10;Description automatically generated" id="513" name="Google Shape;513;p43"/>
          <p:cNvPicPr preferRelativeResize="0"/>
          <p:nvPr/>
        </p:nvPicPr>
        <p:blipFill rotWithShape="1">
          <a:blip r:embed="rId3">
            <a:alphaModFix/>
          </a:blip>
          <a:srcRect b="0" l="0" r="0" t="0"/>
          <a:stretch/>
        </p:blipFill>
        <p:spPr>
          <a:xfrm>
            <a:off x="7803058" y="2490059"/>
            <a:ext cx="1089290" cy="2383809"/>
          </a:xfrm>
          <a:prstGeom prst="rect">
            <a:avLst/>
          </a:prstGeom>
          <a:noFill/>
          <a:ln>
            <a:noFill/>
          </a:ln>
        </p:spPr>
      </p:pic>
      <p:pic>
        <p:nvPicPr>
          <p:cNvPr descr="A screenshot of a number grid&#10;&#10;Description automatically generated" id="514" name="Google Shape;514;p43"/>
          <p:cNvPicPr preferRelativeResize="0"/>
          <p:nvPr/>
        </p:nvPicPr>
        <p:blipFill rotWithShape="1">
          <a:blip r:embed="rId4">
            <a:alphaModFix/>
          </a:blip>
          <a:srcRect b="0" l="0" r="0" t="0"/>
          <a:stretch/>
        </p:blipFill>
        <p:spPr>
          <a:xfrm>
            <a:off x="4525090" y="1139393"/>
            <a:ext cx="762545" cy="5658302"/>
          </a:xfrm>
          <a:prstGeom prst="rect">
            <a:avLst/>
          </a:prstGeom>
          <a:noFill/>
          <a:ln>
            <a:noFill/>
          </a:ln>
        </p:spPr>
      </p:pic>
      <p:cxnSp>
        <p:nvCxnSpPr>
          <p:cNvPr id="515" name="Google Shape;515;p43"/>
          <p:cNvCxnSpPr>
            <a:stCxn id="507" idx="1"/>
          </p:cNvCxnSpPr>
          <p:nvPr/>
        </p:nvCxnSpPr>
        <p:spPr>
          <a:xfrm flipH="1" rot="10800000">
            <a:off x="5731263" y="3970639"/>
            <a:ext cx="2071800" cy="2434200"/>
          </a:xfrm>
          <a:prstGeom prst="straightConnector1">
            <a:avLst/>
          </a:prstGeom>
          <a:noFill/>
          <a:ln cap="flat" cmpd="sng" w="9525">
            <a:solidFill>
              <a:srgbClr val="2E2E97"/>
            </a:solidFill>
            <a:prstDash val="solid"/>
            <a:round/>
            <a:headEnd len="sm" w="sm" type="none"/>
            <a:tailEnd len="med" w="med" type="triangle"/>
          </a:ln>
        </p:spPr>
      </p:cxnSp>
      <p:cxnSp>
        <p:nvCxnSpPr>
          <p:cNvPr id="516" name="Google Shape;516;p43"/>
          <p:cNvCxnSpPr>
            <a:stCxn id="507" idx="1"/>
          </p:cNvCxnSpPr>
          <p:nvPr/>
        </p:nvCxnSpPr>
        <p:spPr>
          <a:xfrm flipH="1" rot="10800000">
            <a:off x="5731263" y="4852339"/>
            <a:ext cx="2021100" cy="1552500"/>
          </a:xfrm>
          <a:prstGeom prst="straightConnector1">
            <a:avLst/>
          </a:prstGeom>
          <a:noFill/>
          <a:ln cap="flat" cmpd="sng" w="9525">
            <a:solidFill>
              <a:srgbClr val="2E2E97"/>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descr="8F" id="521" name="Google Shape;521;p44"/>
          <p:cNvPicPr preferRelativeResize="0"/>
          <p:nvPr/>
        </p:nvPicPr>
        <p:blipFill rotWithShape="1">
          <a:blip r:embed="rId3">
            <a:alphaModFix/>
          </a:blip>
          <a:srcRect b="0" l="0" r="0" t="0"/>
          <a:stretch/>
        </p:blipFill>
        <p:spPr>
          <a:xfrm>
            <a:off x="2997896" y="5691383"/>
            <a:ext cx="4267200" cy="820738"/>
          </a:xfrm>
          <a:prstGeom prst="rect">
            <a:avLst/>
          </a:prstGeom>
          <a:noFill/>
          <a:ln>
            <a:noFill/>
          </a:ln>
        </p:spPr>
      </p:pic>
      <p:sp>
        <p:nvSpPr>
          <p:cNvPr id="522" name="Google Shape;522;p44"/>
          <p:cNvSpPr txBox="1"/>
          <p:nvPr>
            <p:ph type="title"/>
          </p:nvPr>
        </p:nvSpPr>
        <p:spPr>
          <a:xfrm>
            <a:off x="304800" y="0"/>
            <a:ext cx="8402638" cy="12192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br>
              <a:rPr lang="en-US" sz="3600"/>
            </a:br>
            <a:r>
              <a:rPr lang="en-US" sz="3600"/>
              <a:t>1) Precision/Recall Tradeoff:</a:t>
            </a:r>
            <a:br>
              <a:rPr lang="en-US" sz="3600"/>
            </a:br>
            <a:endParaRPr sz="3600"/>
          </a:p>
        </p:txBody>
      </p:sp>
      <p:sp>
        <p:nvSpPr>
          <p:cNvPr id="523" name="Google Shape;523;p44"/>
          <p:cNvSpPr txBox="1"/>
          <p:nvPr>
            <p:ph idx="1" type="body"/>
          </p:nvPr>
        </p:nvSpPr>
        <p:spPr>
          <a:xfrm>
            <a:off x="128588" y="1166617"/>
            <a:ext cx="8710612" cy="4495147"/>
          </a:xfrm>
          <a:prstGeom prst="rect">
            <a:avLst/>
          </a:prstGeom>
          <a:noFill/>
          <a:ln>
            <a:noFill/>
          </a:ln>
        </p:spPr>
        <p:txBody>
          <a:bodyPr anchorCtr="0" anchor="t" bIns="45700" lIns="91425" spcFirstLastPara="1" rIns="91425" wrap="square" tIns="45700">
            <a:normAutofit lnSpcReduction="10000"/>
          </a:bodyPr>
          <a:lstStyle/>
          <a:p>
            <a:pPr indent="-257175" lvl="0" marL="257175" rtl="0" algn="l">
              <a:lnSpc>
                <a:spcPct val="90000"/>
              </a:lnSpc>
              <a:spcBef>
                <a:spcPts val="0"/>
              </a:spcBef>
              <a:spcAft>
                <a:spcPts val="0"/>
              </a:spcAft>
              <a:buClr>
                <a:srgbClr val="000000"/>
              </a:buClr>
              <a:buSzPts val="2400"/>
              <a:buFont typeface="Tahoma"/>
              <a:buChar char="•"/>
            </a:pPr>
            <a:r>
              <a:rPr lang="en-US" sz="2400">
                <a:solidFill>
                  <a:srgbClr val="000000"/>
                </a:solidFill>
              </a:rPr>
              <a:t>High Precision:</a:t>
            </a:r>
            <a:endParaRPr/>
          </a:p>
          <a:p>
            <a:pPr indent="-214312" lvl="1" marL="557213" rtl="0" algn="l">
              <a:lnSpc>
                <a:spcPct val="90000"/>
              </a:lnSpc>
              <a:spcBef>
                <a:spcPts val="400"/>
              </a:spcBef>
              <a:spcAft>
                <a:spcPts val="0"/>
              </a:spcAft>
              <a:buClr>
                <a:srgbClr val="000000"/>
              </a:buClr>
              <a:buSzPts val="2000"/>
              <a:buFont typeface="Tahoma"/>
              <a:buChar char="–"/>
            </a:pPr>
            <a:r>
              <a:rPr lang="en-US" sz="2000">
                <a:solidFill>
                  <a:srgbClr val="000000"/>
                </a:solidFill>
              </a:rPr>
              <a:t>Use a high cutoff. </a:t>
            </a:r>
            <a:endParaRPr/>
          </a:p>
          <a:p>
            <a:pPr indent="-214312" lvl="1" marL="557213" rtl="0" algn="l">
              <a:lnSpc>
                <a:spcPct val="90000"/>
              </a:lnSpc>
              <a:spcBef>
                <a:spcPts val="400"/>
              </a:spcBef>
              <a:spcAft>
                <a:spcPts val="0"/>
              </a:spcAft>
              <a:buClr>
                <a:srgbClr val="000000"/>
              </a:buClr>
              <a:buSzPts val="2000"/>
              <a:buFont typeface="Tahoma"/>
              <a:buChar char="–"/>
            </a:pPr>
            <a:r>
              <a:rPr lang="en-US" sz="2000">
                <a:solidFill>
                  <a:srgbClr val="000000"/>
                </a:solidFill>
              </a:rPr>
              <a:t>Want to be really sure that those predicted true are really true! </a:t>
            </a:r>
            <a:endParaRPr/>
          </a:p>
          <a:p>
            <a:pPr indent="-214312" lvl="1" marL="557213" rtl="0" algn="l">
              <a:lnSpc>
                <a:spcPct val="90000"/>
              </a:lnSpc>
              <a:spcBef>
                <a:spcPts val="400"/>
              </a:spcBef>
              <a:spcAft>
                <a:spcPts val="0"/>
              </a:spcAft>
              <a:buClr>
                <a:srgbClr val="000000"/>
              </a:buClr>
              <a:buSzPts val="2000"/>
              <a:buFont typeface="Tahoma"/>
              <a:buChar char="–"/>
            </a:pPr>
            <a:r>
              <a:rPr lang="en-US" sz="2000">
                <a:solidFill>
                  <a:srgbClr val="000000"/>
                </a:solidFill>
              </a:rPr>
              <a:t>Use when the cost of a false positive is high</a:t>
            </a:r>
            <a:endParaRPr/>
          </a:p>
          <a:p>
            <a:pPr indent="-214312" lvl="1" marL="557213" rtl="0" algn="l">
              <a:lnSpc>
                <a:spcPct val="90000"/>
              </a:lnSpc>
              <a:spcBef>
                <a:spcPts val="400"/>
              </a:spcBef>
              <a:spcAft>
                <a:spcPts val="0"/>
              </a:spcAft>
              <a:buClr>
                <a:srgbClr val="000000"/>
              </a:buClr>
              <a:buSzPts val="2000"/>
              <a:buFont typeface="Tahoma"/>
              <a:buChar char="–"/>
            </a:pPr>
            <a:r>
              <a:rPr lang="en-US" sz="2000">
                <a:solidFill>
                  <a:srgbClr val="000000"/>
                </a:solidFill>
              </a:rPr>
              <a:t>Example: Medical tests? </a:t>
            </a:r>
            <a:endParaRPr/>
          </a:p>
          <a:p>
            <a:pPr indent="-87312" lvl="1" marL="557213" rtl="0" algn="l">
              <a:lnSpc>
                <a:spcPct val="90000"/>
              </a:lnSpc>
              <a:spcBef>
                <a:spcPts val="400"/>
              </a:spcBef>
              <a:spcAft>
                <a:spcPts val="0"/>
              </a:spcAft>
              <a:buClr>
                <a:schemeClr val="dk1"/>
              </a:buClr>
              <a:buSzPts val="2000"/>
              <a:buFont typeface="Tahoma"/>
              <a:buNone/>
            </a:pPr>
            <a:r>
              <a:t/>
            </a:r>
            <a:endParaRPr sz="2000">
              <a:solidFill>
                <a:srgbClr val="000000"/>
              </a:solidFill>
            </a:endParaRPr>
          </a:p>
          <a:p>
            <a:pPr indent="-257175" lvl="0" marL="257175" rtl="0" algn="l">
              <a:lnSpc>
                <a:spcPct val="90000"/>
              </a:lnSpc>
              <a:spcBef>
                <a:spcPts val="440"/>
              </a:spcBef>
              <a:spcAft>
                <a:spcPts val="0"/>
              </a:spcAft>
              <a:buClr>
                <a:srgbClr val="000000"/>
              </a:buClr>
              <a:buSzPts val="2200"/>
              <a:buFont typeface="Tahoma"/>
              <a:buChar char="•"/>
            </a:pPr>
            <a:r>
              <a:rPr lang="en-US" sz="2200">
                <a:solidFill>
                  <a:srgbClr val="000000"/>
                </a:solidFill>
              </a:rPr>
              <a:t>High Recall</a:t>
            </a:r>
            <a:endParaRPr/>
          </a:p>
          <a:p>
            <a:pPr indent="-214312" lvl="1" marL="557213" rtl="0" algn="l">
              <a:lnSpc>
                <a:spcPct val="90000"/>
              </a:lnSpc>
              <a:spcBef>
                <a:spcPts val="400"/>
              </a:spcBef>
              <a:spcAft>
                <a:spcPts val="0"/>
              </a:spcAft>
              <a:buClr>
                <a:srgbClr val="000000"/>
              </a:buClr>
              <a:buSzPts val="2000"/>
              <a:buFont typeface="Tahoma"/>
              <a:buChar char="–"/>
            </a:pPr>
            <a:r>
              <a:rPr lang="en-US" sz="2000">
                <a:solidFill>
                  <a:srgbClr val="000000"/>
                </a:solidFill>
              </a:rPr>
              <a:t>Use lower cutoff</a:t>
            </a:r>
            <a:endParaRPr/>
          </a:p>
          <a:p>
            <a:pPr indent="-214312" lvl="1" marL="557213" rtl="0" algn="l">
              <a:lnSpc>
                <a:spcPct val="90000"/>
              </a:lnSpc>
              <a:spcBef>
                <a:spcPts val="400"/>
              </a:spcBef>
              <a:spcAft>
                <a:spcPts val="0"/>
              </a:spcAft>
              <a:buClr>
                <a:srgbClr val="000000"/>
              </a:buClr>
              <a:buSzPts val="2000"/>
              <a:buFont typeface="Tahoma"/>
              <a:buChar char="–"/>
            </a:pPr>
            <a:r>
              <a:rPr lang="en-US" sz="2000">
                <a:solidFill>
                  <a:srgbClr val="000000"/>
                </a:solidFill>
              </a:rPr>
              <a:t>When you want to be sure to get as many positive cases as possible</a:t>
            </a:r>
            <a:endParaRPr/>
          </a:p>
          <a:p>
            <a:pPr indent="-214312" lvl="1" marL="557213" rtl="0" algn="l">
              <a:lnSpc>
                <a:spcPct val="90000"/>
              </a:lnSpc>
              <a:spcBef>
                <a:spcPts val="400"/>
              </a:spcBef>
              <a:spcAft>
                <a:spcPts val="0"/>
              </a:spcAft>
              <a:buClr>
                <a:srgbClr val="000000"/>
              </a:buClr>
              <a:buSzPts val="2000"/>
              <a:buFont typeface="Tahoma"/>
              <a:buChar char="–"/>
            </a:pPr>
            <a:r>
              <a:rPr lang="en-US" sz="2000">
                <a:solidFill>
                  <a:srgbClr val="000000"/>
                </a:solidFill>
              </a:rPr>
              <a:t>Use when the cost of a false positive is not so high</a:t>
            </a:r>
            <a:endParaRPr/>
          </a:p>
          <a:p>
            <a:pPr indent="-214312" lvl="1" marL="557213" rtl="0" algn="l">
              <a:lnSpc>
                <a:spcPct val="90000"/>
              </a:lnSpc>
              <a:spcBef>
                <a:spcPts val="400"/>
              </a:spcBef>
              <a:spcAft>
                <a:spcPts val="0"/>
              </a:spcAft>
              <a:buClr>
                <a:srgbClr val="000000"/>
              </a:buClr>
              <a:buSzPts val="2000"/>
              <a:buFont typeface="Tahoma"/>
              <a:buChar char="–"/>
            </a:pPr>
            <a:r>
              <a:rPr lang="en-US" sz="2000">
                <a:solidFill>
                  <a:srgbClr val="000000"/>
                </a:solidFill>
              </a:rPr>
              <a:t>Example: advertising? Fraud?</a:t>
            </a:r>
            <a:endParaRPr/>
          </a:p>
          <a:p>
            <a:pPr indent="0" lvl="0" marL="0" rtl="0" algn="l">
              <a:lnSpc>
                <a:spcPct val="90000"/>
              </a:lnSpc>
              <a:spcBef>
                <a:spcPts val="480"/>
              </a:spcBef>
              <a:spcAft>
                <a:spcPts val="0"/>
              </a:spcAft>
              <a:buClr>
                <a:schemeClr val="dk1"/>
              </a:buClr>
              <a:buSzPts val="2400"/>
              <a:buFont typeface="Tahoma"/>
              <a:buNone/>
            </a:pPr>
            <a:r>
              <a:t/>
            </a:r>
            <a:endParaRPr sz="2400">
              <a:solidFill>
                <a:srgbClr val="000000"/>
              </a:solidFill>
            </a:endParaRPr>
          </a:p>
          <a:p>
            <a:pPr indent="0" lvl="0" marL="0" rtl="0" algn="l">
              <a:lnSpc>
                <a:spcPct val="90000"/>
              </a:lnSpc>
              <a:spcBef>
                <a:spcPts val="480"/>
              </a:spcBef>
              <a:spcAft>
                <a:spcPts val="0"/>
              </a:spcAft>
              <a:buClr>
                <a:srgbClr val="000000"/>
              </a:buClr>
              <a:buSzPts val="2400"/>
              <a:buFont typeface="Tahoma"/>
              <a:buNone/>
            </a:pPr>
            <a:r>
              <a:rPr lang="en-US" sz="2400">
                <a:solidFill>
                  <a:srgbClr val="000000"/>
                </a:solidFill>
              </a:rPr>
              <a:t>If you want the best of both worlds, you can use the F-measure</a:t>
            </a:r>
            <a:endParaRPr i="1">
              <a:solidFill>
                <a:srgbClr val="000000"/>
              </a:solidFill>
            </a:endParaRPr>
          </a:p>
          <a:p>
            <a:pPr indent="0" lvl="0" marL="0" rtl="0" algn="l">
              <a:lnSpc>
                <a:spcPct val="80000"/>
              </a:lnSpc>
              <a:spcBef>
                <a:spcPts val="480"/>
              </a:spcBef>
              <a:spcAft>
                <a:spcPts val="0"/>
              </a:spcAft>
              <a:buClr>
                <a:schemeClr val="dk1"/>
              </a:buClr>
              <a:buSzPts val="2400"/>
              <a:buFont typeface="Noto Sans Symbols"/>
              <a:buNone/>
            </a:pPr>
            <a:r>
              <a:t/>
            </a:r>
            <a:endParaRPr b="1" i="1" sz="2400">
              <a:solidFill>
                <a:srgbClr val="000000"/>
              </a:solidFill>
            </a:endParaRPr>
          </a:p>
        </p:txBody>
      </p:sp>
      <p:sp>
        <p:nvSpPr>
          <p:cNvPr id="524" name="Google Shape;524;p44"/>
          <p:cNvSpPr txBox="1"/>
          <p:nvPr/>
        </p:nvSpPr>
        <p:spPr>
          <a:xfrm>
            <a:off x="1050925" y="5010150"/>
            <a:ext cx="18415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800"/>
              <a:buFont typeface="Times New Roman"/>
              <a:buNone/>
            </a:pPr>
            <a:r>
              <a:t/>
            </a:r>
            <a:endParaRPr sz="28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5"/>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Precision recall curve</a:t>
            </a:r>
            <a:endParaRPr/>
          </a:p>
        </p:txBody>
      </p:sp>
      <p:sp>
        <p:nvSpPr>
          <p:cNvPr id="530" name="Google Shape;530;p45"/>
          <p:cNvSpPr txBox="1"/>
          <p:nvPr>
            <p:ph idx="1" type="body"/>
          </p:nvPr>
        </p:nvSpPr>
        <p:spPr>
          <a:xfrm>
            <a:off x="457200" y="1021899"/>
            <a:ext cx="8229600" cy="4814202"/>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Recall that Precision and Recall change with each value of the cutoff</a:t>
            </a:r>
            <a:endParaRPr/>
          </a:p>
        </p:txBody>
      </p:sp>
      <p:sp>
        <p:nvSpPr>
          <p:cNvPr id="531" name="Google Shape;531;p4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pic>
        <p:nvPicPr>
          <p:cNvPr id="532" name="Google Shape;532;p45"/>
          <p:cNvPicPr preferRelativeResize="0"/>
          <p:nvPr/>
        </p:nvPicPr>
        <p:blipFill rotWithShape="1">
          <a:blip r:embed="rId3">
            <a:alphaModFix/>
          </a:blip>
          <a:srcRect b="0" l="0" r="0" t="0"/>
          <a:stretch/>
        </p:blipFill>
        <p:spPr>
          <a:xfrm>
            <a:off x="886304" y="1804038"/>
            <a:ext cx="7706551" cy="455848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46"/>
          <p:cNvPicPr preferRelativeResize="0"/>
          <p:nvPr/>
        </p:nvPicPr>
        <p:blipFill rotWithShape="1">
          <a:blip r:embed="rId3">
            <a:alphaModFix/>
          </a:blip>
          <a:srcRect b="0" l="0" r="0" t="0"/>
          <a:stretch/>
        </p:blipFill>
        <p:spPr>
          <a:xfrm>
            <a:off x="0" y="1907272"/>
            <a:ext cx="8128000" cy="4814203"/>
          </a:xfrm>
          <a:prstGeom prst="rect">
            <a:avLst/>
          </a:prstGeom>
          <a:noFill/>
          <a:ln>
            <a:noFill/>
          </a:ln>
        </p:spPr>
      </p:pic>
      <p:sp>
        <p:nvSpPr>
          <p:cNvPr id="539" name="Google Shape;539;p46"/>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Precision recall curve</a:t>
            </a:r>
            <a:endParaRPr/>
          </a:p>
        </p:txBody>
      </p:sp>
      <p:sp>
        <p:nvSpPr>
          <p:cNvPr id="540" name="Google Shape;540;p46"/>
          <p:cNvSpPr txBox="1"/>
          <p:nvPr>
            <p:ph idx="1" type="body"/>
          </p:nvPr>
        </p:nvSpPr>
        <p:spPr>
          <a:xfrm>
            <a:off x="508000" y="1265129"/>
            <a:ext cx="8229600" cy="4170138"/>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Plot precision vs recall for each possible cutoff</a:t>
            </a:r>
            <a:endParaRPr/>
          </a:p>
          <a:p>
            <a:pPr indent="-257175" lvl="0" marL="257175" rtl="0" algn="l">
              <a:spcBef>
                <a:spcPts val="400"/>
              </a:spcBef>
              <a:spcAft>
                <a:spcPts val="0"/>
              </a:spcAft>
              <a:buClr>
                <a:schemeClr val="dk1"/>
              </a:buClr>
              <a:buSzPts val="2000"/>
              <a:buFont typeface="Tahoma"/>
              <a:buChar char="•"/>
            </a:pPr>
            <a:r>
              <a:rPr lang="en-US"/>
              <a:t>Precision = 1 when recall is close to 0, and vice versa. </a:t>
            </a:r>
            <a:endParaRPr/>
          </a:p>
          <a:p>
            <a:pPr indent="-257175" lvl="0" marL="257175" rtl="0" algn="l">
              <a:spcBef>
                <a:spcPts val="400"/>
              </a:spcBef>
              <a:spcAft>
                <a:spcPts val="0"/>
              </a:spcAft>
              <a:buClr>
                <a:schemeClr val="dk1"/>
              </a:buClr>
              <a:buSzPts val="2000"/>
              <a:buFont typeface="Tahoma"/>
              <a:buChar char="•"/>
            </a:pPr>
            <a:r>
              <a:rPr lang="en-US"/>
              <a:t>Can also note performance of a baseline model</a:t>
            </a:r>
            <a:endParaRPr/>
          </a:p>
        </p:txBody>
      </p:sp>
      <p:sp>
        <p:nvSpPr>
          <p:cNvPr id="541" name="Google Shape;541;p46"/>
          <p:cNvSpPr txBox="1"/>
          <p:nvPr/>
        </p:nvSpPr>
        <p:spPr>
          <a:xfrm>
            <a:off x="2338403" y="892234"/>
            <a:ext cx="4964270" cy="253916"/>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050"/>
              <a:buFont typeface="Droid Sans Mono"/>
              <a:buNone/>
            </a:pPr>
            <a:r>
              <a:rPr b="1" lang="en-US" sz="1050">
                <a:solidFill>
                  <a:srgbClr val="007020"/>
                </a:solidFill>
                <a:latin typeface="Droid Sans Mono"/>
                <a:ea typeface="Droid Sans Mono"/>
                <a:cs typeface="Droid Sans Mono"/>
                <a:sym typeface="Droid Sans Mono"/>
              </a:rPr>
              <a:t>from sklearn.metrics import PrecisionRecallDisplay</a:t>
            </a:r>
            <a:endParaRPr sz="2800">
              <a:solidFill>
                <a:schemeClr val="dk1"/>
              </a:solidFill>
              <a:latin typeface="Droid Sans Mono"/>
              <a:ea typeface="Droid Sans Mono"/>
              <a:cs typeface="Droid Sans Mono"/>
              <a:sym typeface="Droid Sans Mono"/>
            </a:endParaRPr>
          </a:p>
        </p:txBody>
      </p:sp>
      <p:graphicFrame>
        <p:nvGraphicFramePr>
          <p:cNvPr id="542" name="Google Shape;542;p46"/>
          <p:cNvGraphicFramePr/>
          <p:nvPr/>
        </p:nvGraphicFramePr>
        <p:xfrm>
          <a:off x="7741085" y="1265130"/>
          <a:ext cx="3000000" cy="3000000"/>
        </p:xfrm>
        <a:graphic>
          <a:graphicData uri="http://schemas.openxmlformats.org/drawingml/2006/table">
            <a:tbl>
              <a:tblPr bandRow="1" firstRow="1">
                <a:noFill/>
                <a:tableStyleId>{2F0E6020-6727-435A-9D21-A345EE5A230E}</a:tableStyleId>
              </a:tblPr>
              <a:tblGrid>
                <a:gridCol w="417750"/>
                <a:gridCol w="673050"/>
              </a:tblGrid>
              <a:tr h="292175">
                <a:tc>
                  <a:txBody>
                    <a:bodyPr/>
                    <a:lstStyle/>
                    <a:p>
                      <a:pPr indent="0" lvl="0" marL="0" marR="0" rtl="0" algn="ctr">
                        <a:spcBef>
                          <a:spcPts val="0"/>
                        </a:spcBef>
                        <a:spcAft>
                          <a:spcPts val="0"/>
                        </a:spcAft>
                        <a:buNone/>
                      </a:pPr>
                      <a:r>
                        <a:rPr b="1" i="0" lang="en-US" sz="1100" u="none" cap="none" strike="noStrike">
                          <a:solidFill>
                            <a:srgbClr val="000000"/>
                          </a:solidFill>
                          <a:latin typeface="Calibri"/>
                          <a:ea typeface="Calibri"/>
                          <a:cs typeface="Calibri"/>
                          <a:sym typeface="Calibri"/>
                        </a:rPr>
                        <a:t> Truth</a:t>
                      </a:r>
                      <a:endParaRPr/>
                    </a:p>
                  </a:txBody>
                  <a:tcPr marT="9525" marB="0" marR="9525" marL="9525" anchor="b"/>
                </a:tc>
                <a:tc>
                  <a:txBody>
                    <a:bodyPr/>
                    <a:lstStyle/>
                    <a:p>
                      <a:pPr indent="0" lvl="0" marL="0" marR="0" rtl="0" algn="l">
                        <a:spcBef>
                          <a:spcPts val="0"/>
                        </a:spcBef>
                        <a:spcAft>
                          <a:spcPts val="0"/>
                        </a:spcAft>
                        <a:buNone/>
                      </a:pPr>
                      <a:r>
                        <a:rPr b="1" i="0" lang="en-US" sz="1100" u="none" cap="none" strike="noStrike">
                          <a:solidFill>
                            <a:srgbClr val="000000"/>
                          </a:solidFill>
                          <a:latin typeface="Calibri"/>
                          <a:ea typeface="Calibri"/>
                          <a:cs typeface="Calibri"/>
                          <a:sym typeface="Calibri"/>
                        </a:rPr>
                        <a:t> Model Prediction</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0.901</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0.868</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0.725</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0.701</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0.605</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0.502</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0.475</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0.470</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0.466</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0.435</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0.430</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0.327</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0.315</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0.309</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0.281</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0.268</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0.227</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0.190</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0.100</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0.158</a:t>
                      </a:r>
                      <a:endParaRPr/>
                    </a:p>
                  </a:txBody>
                  <a:tcPr marT="9525" marB="0" marR="9525" marL="9525" anchor="b"/>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6" name="Shape 546"/>
        <p:cNvGrpSpPr/>
        <p:nvPr/>
      </p:nvGrpSpPr>
      <p:grpSpPr>
        <a:xfrm>
          <a:off x="0" y="0"/>
          <a:ext cx="0" cy="0"/>
          <a:chOff x="0" y="0"/>
          <a:chExt cx="0" cy="0"/>
        </a:xfrm>
      </p:grpSpPr>
      <p:sp>
        <p:nvSpPr>
          <p:cNvPr id="547" name="Google Shape;547;p47"/>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However..</a:t>
            </a:r>
            <a:endParaRPr/>
          </a:p>
        </p:txBody>
      </p:sp>
      <p:sp>
        <p:nvSpPr>
          <p:cNvPr id="548" name="Google Shape;548;p47"/>
          <p:cNvSpPr txBox="1"/>
          <p:nvPr>
            <p:ph idx="1" type="body"/>
          </p:nvPr>
        </p:nvSpPr>
        <p:spPr>
          <a:xfrm>
            <a:off x="457200" y="1021899"/>
            <a:ext cx="8229600" cy="4301663"/>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Precision and recall are useful metrics to compare two different models</a:t>
            </a:r>
            <a:endParaRPr/>
          </a:p>
          <a:p>
            <a:pPr indent="-214312" lvl="1" marL="557213" rtl="0" algn="l">
              <a:spcBef>
                <a:spcPts val="360"/>
              </a:spcBef>
              <a:spcAft>
                <a:spcPts val="0"/>
              </a:spcAft>
              <a:buClr>
                <a:schemeClr val="dk1"/>
              </a:buClr>
              <a:buSzPts val="1800"/>
              <a:buFont typeface="Tahoma"/>
              <a:buChar char="–"/>
            </a:pPr>
            <a:r>
              <a:rPr lang="en-US"/>
              <a:t>i.e. two models with the same precision may have different recalls, the one with more recall is better (F-value)</a:t>
            </a:r>
            <a:endParaRPr/>
          </a:p>
          <a:p>
            <a:pPr indent="-100012" lvl="1" marL="557213" rtl="0" algn="l">
              <a:spcBef>
                <a:spcPts val="360"/>
              </a:spcBef>
              <a:spcAft>
                <a:spcPts val="0"/>
              </a:spcAft>
              <a:buClr>
                <a:schemeClr val="dk1"/>
              </a:buClr>
              <a:buSzPts val="1800"/>
              <a:buFont typeface="Tahoma"/>
              <a:buNone/>
            </a:pPr>
            <a:r>
              <a:t/>
            </a:r>
            <a:endParaRPr/>
          </a:p>
          <a:p>
            <a:pPr indent="-100012" lvl="1" marL="557213" rtl="0" algn="l">
              <a:spcBef>
                <a:spcPts val="360"/>
              </a:spcBef>
              <a:spcAft>
                <a:spcPts val="0"/>
              </a:spcAft>
              <a:buClr>
                <a:schemeClr val="dk1"/>
              </a:buClr>
              <a:buSzPts val="18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But, precision is not always useful </a:t>
            </a:r>
            <a:endParaRPr/>
          </a:p>
          <a:p>
            <a:pPr indent="-130175" lvl="0" marL="257175" rtl="0" algn="l">
              <a:spcBef>
                <a:spcPts val="400"/>
              </a:spcBef>
              <a:spcAft>
                <a:spcPts val="0"/>
              </a:spcAft>
              <a:buClr>
                <a:schemeClr val="dk1"/>
              </a:buClr>
              <a:buSzPts val="20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Remember the example:  imagine a model that is predicting whether someone clicks on an ad</a:t>
            </a:r>
            <a:endParaRPr/>
          </a:p>
          <a:p>
            <a:pPr indent="-214312" lvl="1" marL="557213" rtl="0" algn="l">
              <a:spcBef>
                <a:spcPts val="360"/>
              </a:spcBef>
              <a:spcAft>
                <a:spcPts val="0"/>
              </a:spcAft>
              <a:buClr>
                <a:schemeClr val="dk1"/>
              </a:buClr>
              <a:buSzPts val="1800"/>
              <a:buFont typeface="Tahoma"/>
              <a:buChar char="–"/>
            </a:pPr>
            <a:r>
              <a:rPr lang="en-US"/>
              <a:t>99.9% of people do not click on the ad</a:t>
            </a:r>
            <a:endParaRPr/>
          </a:p>
          <a:p>
            <a:pPr indent="-214312" lvl="1" marL="557213" rtl="0" algn="l">
              <a:spcBef>
                <a:spcPts val="360"/>
              </a:spcBef>
              <a:spcAft>
                <a:spcPts val="0"/>
              </a:spcAft>
              <a:buClr>
                <a:schemeClr val="dk1"/>
              </a:buClr>
              <a:buSzPts val="1800"/>
              <a:buFont typeface="Tahoma"/>
              <a:buChar char="–"/>
            </a:pPr>
            <a:r>
              <a:rPr lang="en-US"/>
              <a:t>Model can easily get 99.9% precision! </a:t>
            </a:r>
            <a:endParaRPr/>
          </a:p>
          <a:p>
            <a:pPr indent="-171450" lvl="2" marL="857250" rtl="0" algn="l">
              <a:spcBef>
                <a:spcPts val="320"/>
              </a:spcBef>
              <a:spcAft>
                <a:spcPts val="0"/>
              </a:spcAft>
              <a:buClr>
                <a:schemeClr val="dk1"/>
              </a:buClr>
              <a:buSzPts val="1600"/>
              <a:buFont typeface="Tahoma"/>
              <a:buChar char="•"/>
            </a:pPr>
            <a:r>
              <a:rPr lang="en-US"/>
              <a:t>What would the recall be in this scenario</a:t>
            </a:r>
            <a:endParaRPr/>
          </a:p>
          <a:p>
            <a:pPr indent="-100012" lvl="1" marL="557213" rtl="0" algn="l">
              <a:spcBef>
                <a:spcPts val="360"/>
              </a:spcBef>
              <a:spcAft>
                <a:spcPts val="0"/>
              </a:spcAft>
              <a:buClr>
                <a:schemeClr val="dk1"/>
              </a:buClr>
              <a:buSzPts val="1800"/>
              <a:buFont typeface="Tahoma"/>
              <a:buNone/>
            </a:pPr>
            <a:r>
              <a:t/>
            </a:r>
            <a:endParaRPr/>
          </a:p>
          <a:p>
            <a:pPr indent="-100012" lvl="1" marL="557213" rtl="0" algn="l">
              <a:spcBef>
                <a:spcPts val="360"/>
              </a:spcBef>
              <a:spcAft>
                <a:spcPts val="0"/>
              </a:spcAft>
              <a:buClr>
                <a:schemeClr val="dk1"/>
              </a:buClr>
              <a:buSzPts val="1800"/>
              <a:buFont typeface="Tahoma"/>
              <a:buNone/>
            </a:pPr>
            <a:r>
              <a:t/>
            </a:r>
            <a:endParaRPr/>
          </a:p>
        </p:txBody>
      </p:sp>
      <p:sp>
        <p:nvSpPr>
          <p:cNvPr id="549" name="Google Shape;549;p4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8"/>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Ranking Models</a:t>
            </a:r>
            <a:endParaRPr/>
          </a:p>
        </p:txBody>
      </p:sp>
      <p:sp>
        <p:nvSpPr>
          <p:cNvPr id="556" name="Google Shape;556;p48"/>
          <p:cNvSpPr txBox="1"/>
          <p:nvPr>
            <p:ph idx="1" type="body"/>
          </p:nvPr>
        </p:nvSpPr>
        <p:spPr>
          <a:xfrm>
            <a:off x="457200" y="1021899"/>
            <a:ext cx="4966570" cy="4814202"/>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One thing to notice – the P/R curve doesn’t contain the actual cutoffs, it is determined by the </a:t>
            </a:r>
            <a:r>
              <a:rPr i="1" lang="en-US"/>
              <a:t>ranking</a:t>
            </a:r>
            <a:r>
              <a:rPr lang="en-US"/>
              <a:t> of the test data cases </a:t>
            </a:r>
            <a:endParaRPr/>
          </a:p>
          <a:p>
            <a:pPr indent="-130175" lvl="0" marL="257175" rtl="0" algn="l">
              <a:spcBef>
                <a:spcPts val="400"/>
              </a:spcBef>
              <a:spcAft>
                <a:spcPts val="0"/>
              </a:spcAft>
              <a:buClr>
                <a:schemeClr val="dk1"/>
              </a:buClr>
              <a:buSzPts val="2000"/>
              <a:buFont typeface="Tahoma"/>
              <a:buNone/>
            </a:pPr>
            <a:r>
              <a:t/>
            </a:r>
            <a:endParaRPr/>
          </a:p>
          <a:p>
            <a:pPr indent="-130175" lvl="0" marL="257175" rtl="0" algn="l">
              <a:spcBef>
                <a:spcPts val="400"/>
              </a:spcBef>
              <a:spcAft>
                <a:spcPts val="0"/>
              </a:spcAft>
              <a:buClr>
                <a:schemeClr val="dk1"/>
              </a:buClr>
              <a:buSzPts val="20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In fact, for some data science tasks, all that matters is that we rank the test cases, the actual probabilities don’t matter</a:t>
            </a:r>
            <a:endParaRPr/>
          </a:p>
          <a:p>
            <a:pPr indent="-214312" lvl="1" marL="557213" rtl="0" algn="l">
              <a:spcBef>
                <a:spcPts val="360"/>
              </a:spcBef>
              <a:spcAft>
                <a:spcPts val="0"/>
              </a:spcAft>
              <a:buClr>
                <a:schemeClr val="dk1"/>
              </a:buClr>
              <a:buSzPts val="1800"/>
              <a:buFont typeface="Tahoma"/>
              <a:buChar char="–"/>
            </a:pPr>
            <a:r>
              <a:rPr lang="en-US"/>
              <a:t>Helpful because probabilities are hard to validate!</a:t>
            </a:r>
            <a:endParaRPr/>
          </a:p>
          <a:p>
            <a:pPr indent="-130175" lvl="0" marL="257175" rtl="0" algn="l">
              <a:spcBef>
                <a:spcPts val="400"/>
              </a:spcBef>
              <a:spcAft>
                <a:spcPts val="0"/>
              </a:spcAft>
              <a:buClr>
                <a:schemeClr val="dk1"/>
              </a:buClr>
              <a:buSzPts val="20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Can you think of an example? </a:t>
            </a:r>
            <a:endParaRPr/>
          </a:p>
          <a:p>
            <a:pPr indent="-130175" lvl="0" marL="257175" rtl="0" algn="l">
              <a:spcBef>
                <a:spcPts val="400"/>
              </a:spcBef>
              <a:spcAft>
                <a:spcPts val="0"/>
              </a:spcAft>
              <a:buClr>
                <a:schemeClr val="dk1"/>
              </a:buClr>
              <a:buSzPts val="20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Some of our evaluations only depend on rankings</a:t>
            </a:r>
            <a:endParaRPr/>
          </a:p>
        </p:txBody>
      </p:sp>
      <p:sp>
        <p:nvSpPr>
          <p:cNvPr id="557" name="Google Shape;557;p4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pic>
        <p:nvPicPr>
          <p:cNvPr id="558" name="Google Shape;558;p48"/>
          <p:cNvPicPr preferRelativeResize="0"/>
          <p:nvPr/>
        </p:nvPicPr>
        <p:blipFill rotWithShape="1">
          <a:blip r:embed="rId3">
            <a:alphaModFix/>
          </a:blip>
          <a:srcRect b="0" l="0" r="0" t="0"/>
          <a:stretch/>
        </p:blipFill>
        <p:spPr>
          <a:xfrm>
            <a:off x="5719523" y="1400687"/>
            <a:ext cx="3424477" cy="202831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9"/>
          <p:cNvSpPr txBox="1"/>
          <p:nvPr>
            <p:ph type="title"/>
          </p:nvPr>
        </p:nvSpPr>
        <p:spPr>
          <a:xfrm>
            <a:off x="457200" y="136525"/>
            <a:ext cx="4678471"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 ROC Curve</a:t>
            </a:r>
            <a:endParaRPr/>
          </a:p>
        </p:txBody>
      </p:sp>
      <p:sp>
        <p:nvSpPr>
          <p:cNvPr id="565" name="Google Shape;565;p49"/>
          <p:cNvSpPr txBox="1"/>
          <p:nvPr>
            <p:ph idx="1" type="body"/>
          </p:nvPr>
        </p:nvSpPr>
        <p:spPr>
          <a:xfrm>
            <a:off x="457200" y="1021899"/>
            <a:ext cx="4828784" cy="4814202"/>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ROC = </a:t>
            </a:r>
            <a:r>
              <a:rPr i="1" lang="en-US"/>
              <a:t>receiver operating characteristic </a:t>
            </a:r>
            <a:r>
              <a:rPr lang="en-US"/>
              <a:t>(yuck)</a:t>
            </a:r>
            <a:endParaRPr/>
          </a:p>
          <a:p>
            <a:pPr indent="-257175" lvl="0" marL="257175" rtl="0" algn="l">
              <a:spcBef>
                <a:spcPts val="400"/>
              </a:spcBef>
              <a:spcAft>
                <a:spcPts val="0"/>
              </a:spcAft>
              <a:buClr>
                <a:schemeClr val="dk1"/>
              </a:buClr>
              <a:buSzPts val="2000"/>
              <a:buFont typeface="Tahoma"/>
              <a:buChar char="•"/>
            </a:pPr>
            <a:r>
              <a:rPr lang="en-US"/>
              <a:t>ROC curves trade off </a:t>
            </a:r>
            <a:endParaRPr/>
          </a:p>
          <a:p>
            <a:pPr indent="-214312" lvl="1" marL="557213" rtl="0" algn="l">
              <a:spcBef>
                <a:spcPts val="360"/>
              </a:spcBef>
              <a:spcAft>
                <a:spcPts val="0"/>
              </a:spcAft>
              <a:buClr>
                <a:schemeClr val="dk1"/>
              </a:buClr>
              <a:buSzPts val="1800"/>
              <a:buFont typeface="Tahoma"/>
              <a:buChar char="–"/>
            </a:pPr>
            <a:r>
              <a:rPr lang="en-US"/>
              <a:t>Benefit (true positive rate)</a:t>
            </a:r>
            <a:endParaRPr/>
          </a:p>
          <a:p>
            <a:pPr indent="-214312" lvl="1" marL="557213" rtl="0" algn="l">
              <a:spcBef>
                <a:spcPts val="360"/>
              </a:spcBef>
              <a:spcAft>
                <a:spcPts val="0"/>
              </a:spcAft>
              <a:buClr>
                <a:schemeClr val="dk1"/>
              </a:buClr>
              <a:buSzPts val="1800"/>
              <a:buFont typeface="Tahoma"/>
              <a:buChar char="–"/>
            </a:pPr>
            <a:r>
              <a:rPr lang="en-US"/>
              <a:t>Cost (false positive rate) </a:t>
            </a:r>
            <a:endParaRPr/>
          </a:p>
          <a:p>
            <a:pPr indent="-257175" lvl="0" marL="257175" rtl="0" algn="l">
              <a:spcBef>
                <a:spcPts val="400"/>
              </a:spcBef>
              <a:spcAft>
                <a:spcPts val="0"/>
              </a:spcAft>
              <a:buClr>
                <a:schemeClr val="dk1"/>
              </a:buClr>
              <a:buSzPts val="2000"/>
              <a:buFont typeface="Tahoma"/>
              <a:buChar char="•"/>
            </a:pPr>
            <a:r>
              <a:rPr lang="en-US"/>
              <a:t>Each point in the ROC space corresponds to a different cutoff</a:t>
            </a:r>
            <a:endParaRPr/>
          </a:p>
          <a:p>
            <a:pPr indent="-257175" lvl="0" marL="257175" rtl="0" algn="l">
              <a:spcBef>
                <a:spcPts val="400"/>
              </a:spcBef>
              <a:spcAft>
                <a:spcPts val="0"/>
              </a:spcAft>
              <a:buClr>
                <a:schemeClr val="dk1"/>
              </a:buClr>
              <a:buSzPts val="2000"/>
              <a:buFont typeface="Tahoma"/>
              <a:buChar char="•"/>
            </a:pPr>
            <a:r>
              <a:rPr lang="en-US"/>
              <a:t>Can compare easily to a “random” model </a:t>
            </a:r>
            <a:endParaRPr/>
          </a:p>
          <a:p>
            <a:pPr indent="-257175" lvl="0" marL="257175" rtl="0" algn="l">
              <a:spcBef>
                <a:spcPts val="400"/>
              </a:spcBef>
              <a:spcAft>
                <a:spcPts val="0"/>
              </a:spcAft>
              <a:buClr>
                <a:schemeClr val="dk1"/>
              </a:buClr>
              <a:buSzPts val="2000"/>
              <a:buFont typeface="Tahoma"/>
              <a:buChar char="•"/>
            </a:pPr>
            <a:r>
              <a:rPr lang="en-US"/>
              <a:t>True Positive Rate = TP/Base+</a:t>
            </a:r>
            <a:endParaRPr/>
          </a:p>
          <a:p>
            <a:pPr indent="-214312" lvl="1" marL="557213" rtl="0" algn="l">
              <a:spcBef>
                <a:spcPts val="360"/>
              </a:spcBef>
              <a:spcAft>
                <a:spcPts val="0"/>
              </a:spcAft>
              <a:buClr>
                <a:schemeClr val="dk1"/>
              </a:buClr>
              <a:buSzPts val="1800"/>
              <a:buFont typeface="Tahoma"/>
              <a:buChar char="–"/>
            </a:pPr>
            <a:r>
              <a:rPr lang="en-US"/>
              <a:t>Recall, or “hit rate”</a:t>
            </a:r>
            <a:endParaRPr/>
          </a:p>
          <a:p>
            <a:pPr indent="-257175" lvl="0" marL="257175" rtl="0" algn="l">
              <a:spcBef>
                <a:spcPts val="400"/>
              </a:spcBef>
              <a:spcAft>
                <a:spcPts val="0"/>
              </a:spcAft>
              <a:buClr>
                <a:schemeClr val="dk1"/>
              </a:buClr>
              <a:buSzPts val="2000"/>
              <a:buFont typeface="Tahoma"/>
              <a:buChar char="•"/>
            </a:pPr>
            <a:r>
              <a:rPr lang="en-US"/>
              <a:t>False Pos Rate = FP/Base-</a:t>
            </a:r>
            <a:endParaRPr/>
          </a:p>
          <a:p>
            <a:pPr indent="-214312" lvl="1" marL="557213" rtl="0" algn="l">
              <a:spcBef>
                <a:spcPts val="360"/>
              </a:spcBef>
              <a:spcAft>
                <a:spcPts val="0"/>
              </a:spcAft>
              <a:buClr>
                <a:schemeClr val="dk1"/>
              </a:buClr>
              <a:buSzPts val="1800"/>
              <a:buFont typeface="Tahoma"/>
              <a:buChar char="–"/>
            </a:pPr>
            <a:r>
              <a:rPr lang="en-US"/>
              <a:t>“false alarm rate”</a:t>
            </a:r>
            <a:endParaRPr/>
          </a:p>
        </p:txBody>
      </p:sp>
      <p:sp>
        <p:nvSpPr>
          <p:cNvPr id="566" name="Google Shape;566;p4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pic>
        <p:nvPicPr>
          <p:cNvPr descr="A graph with a line and a line&#10;&#10;Description automatically generated with medium confidence" id="567" name="Google Shape;567;p49"/>
          <p:cNvPicPr preferRelativeResize="0"/>
          <p:nvPr/>
        </p:nvPicPr>
        <p:blipFill rotWithShape="1">
          <a:blip r:embed="rId3">
            <a:alphaModFix/>
          </a:blip>
          <a:srcRect b="0" l="0" r="0" t="0"/>
          <a:stretch/>
        </p:blipFill>
        <p:spPr>
          <a:xfrm>
            <a:off x="4760732" y="521173"/>
            <a:ext cx="4570318" cy="3593548"/>
          </a:xfrm>
          <a:prstGeom prst="rect">
            <a:avLst/>
          </a:prstGeom>
          <a:noFill/>
          <a:ln>
            <a:noFill/>
          </a:ln>
        </p:spPr>
      </p:pic>
      <p:graphicFrame>
        <p:nvGraphicFramePr>
          <p:cNvPr id="568" name="Google Shape;568;p49"/>
          <p:cNvGraphicFramePr/>
          <p:nvPr/>
        </p:nvGraphicFramePr>
        <p:xfrm>
          <a:off x="5667607" y="4371556"/>
          <a:ext cx="3000000" cy="3000000"/>
        </p:xfrm>
        <a:graphic>
          <a:graphicData uri="http://schemas.openxmlformats.org/drawingml/2006/table">
            <a:tbl>
              <a:tblPr>
                <a:noFill/>
                <a:tableStyleId>{3E5F1C33-7A50-4F57-B663-8F283F88EFA9}</a:tableStyleId>
              </a:tblPr>
              <a:tblGrid>
                <a:gridCol w="1041775"/>
                <a:gridCol w="664775"/>
                <a:gridCol w="787625"/>
                <a:gridCol w="787625"/>
              </a:tblGrid>
              <a:tr h="316175">
                <a:tc>
                  <a:txBody>
                    <a:bodyPr/>
                    <a:lstStyle/>
                    <a:p>
                      <a:pPr indent="0" lvl="0" marL="0" marR="0" rtl="0" algn="ctr">
                        <a:lnSpc>
                          <a:spcPct val="100000"/>
                        </a:lnSpc>
                        <a:spcBef>
                          <a:spcPts val="0"/>
                        </a:spcBef>
                        <a:spcAft>
                          <a:spcPts val="0"/>
                        </a:spcAft>
                        <a:buClr>
                          <a:schemeClr val="folHlink"/>
                        </a:buClr>
                        <a:buSzPts val="840"/>
                        <a:buFont typeface="Noto Sans Symbols"/>
                        <a:buNone/>
                      </a:pPr>
                      <a:r>
                        <a:rPr b="0" i="0" lang="en-US" sz="1400" u="none" cap="none" strike="noStrike">
                          <a:solidFill>
                            <a:schemeClr val="dk1"/>
                          </a:solidFill>
                          <a:latin typeface="Calibri"/>
                          <a:ea typeface="Calibri"/>
                          <a:cs typeface="Calibri"/>
                          <a:sym typeface="Calibri"/>
                        </a:rPr>
                        <a:t>P\A</a:t>
                      </a:r>
                      <a:endParaRPr/>
                    </a:p>
                  </a:txBody>
                  <a:tcPr marT="45750" marB="4575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Truth=1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Truth=0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t/>
                      </a:r>
                      <a:endParaRPr b="0" i="0" sz="1400" u="none" cap="none" strike="noStrike">
                        <a:solidFill>
                          <a:schemeClr val="dk1"/>
                        </a:solidFill>
                        <a:latin typeface="Calibri"/>
                        <a:ea typeface="Calibri"/>
                        <a:cs typeface="Calibri"/>
                        <a:sym typeface="Calibri"/>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E5E5"/>
                    </a:solidFill>
                  </a:tcPr>
                </a:tc>
              </a:tr>
              <a:tr h="537425">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Pred=1 (+)</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TP</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FP</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Pred+</a:t>
                      </a:r>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E5E5"/>
                    </a:solidFill>
                  </a:tcPr>
                </a:tc>
              </a:tr>
              <a:tr h="537425">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Pred=0 (-)</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FN</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TN</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Pred-</a:t>
                      </a:r>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E5E5"/>
                    </a:solidFill>
                  </a:tcPr>
                </a:tc>
              </a:tr>
              <a:tr h="537475">
                <a:tc>
                  <a:txBody>
                    <a:bodyPr/>
                    <a:lstStyle/>
                    <a:p>
                      <a:pPr indent="0" lvl="0" marL="0" marR="0" rtl="0" algn="ctr">
                        <a:lnSpc>
                          <a:spcPct val="100000"/>
                        </a:lnSpc>
                        <a:spcBef>
                          <a:spcPts val="0"/>
                        </a:spcBef>
                        <a:spcAft>
                          <a:spcPts val="0"/>
                        </a:spcAft>
                        <a:buClr>
                          <a:schemeClr val="folHlink"/>
                        </a:buClr>
                        <a:buSzPts val="840"/>
                        <a:buFont typeface="Noto Sans Symbols"/>
                        <a:buNone/>
                      </a:pPr>
                      <a:r>
                        <a:t/>
                      </a:r>
                      <a:endParaRPr b="0" i="0" sz="1400" u="none" cap="none" strike="noStrike">
                        <a:solidFill>
                          <a:schemeClr val="dk1"/>
                        </a:solidFill>
                        <a:latin typeface="Calibri"/>
                        <a:ea typeface="Calibri"/>
                        <a:cs typeface="Calibri"/>
                        <a:sym typeface="Calibri"/>
                      </a:endParaRPr>
                    </a:p>
                  </a:txBody>
                  <a:tcPr marT="45750" marB="4575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Base+</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Base-</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N</a:t>
                      </a:r>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5"/>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Evaluating models</a:t>
            </a:r>
            <a:endParaRPr/>
          </a:p>
        </p:txBody>
      </p:sp>
      <p:sp>
        <p:nvSpPr>
          <p:cNvPr id="152" name="Google Shape;152;p5"/>
          <p:cNvSpPr txBox="1"/>
          <p:nvPr>
            <p:ph idx="1" type="body"/>
          </p:nvPr>
        </p:nvSpPr>
        <p:spPr>
          <a:xfrm>
            <a:off x="457200" y="1021899"/>
            <a:ext cx="8229600" cy="4814202"/>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Consider a tree model.  How do we assess how good it is?</a:t>
            </a:r>
            <a:endParaRPr/>
          </a:p>
          <a:p>
            <a:pPr indent="-130175" lvl="0" marL="257175" rtl="0" algn="l">
              <a:spcBef>
                <a:spcPts val="400"/>
              </a:spcBef>
              <a:spcAft>
                <a:spcPts val="0"/>
              </a:spcAft>
              <a:buClr>
                <a:schemeClr val="dk1"/>
              </a:buClr>
              <a:buSzPts val="20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Easiest measure – accuracy – how many are correct? </a:t>
            </a:r>
            <a:endParaRPr/>
          </a:p>
          <a:p>
            <a:pPr indent="-130175" lvl="0" marL="257175" rtl="0" algn="l">
              <a:spcBef>
                <a:spcPts val="400"/>
              </a:spcBef>
              <a:spcAft>
                <a:spcPts val="0"/>
              </a:spcAft>
              <a:buClr>
                <a:schemeClr val="dk1"/>
              </a:buClr>
              <a:buSzPts val="20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By this measure – the biggest tree will always be best!  </a:t>
            </a:r>
            <a:endParaRPr/>
          </a:p>
          <a:p>
            <a:pPr indent="-130175" lvl="0" marL="257175" rtl="0" algn="l">
              <a:spcBef>
                <a:spcPts val="400"/>
              </a:spcBef>
              <a:spcAft>
                <a:spcPts val="0"/>
              </a:spcAft>
              <a:buClr>
                <a:schemeClr val="dk1"/>
              </a:buClr>
              <a:buSzPts val="20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Trees built to their conclusion are:</a:t>
            </a:r>
            <a:endParaRPr/>
          </a:p>
          <a:p>
            <a:pPr indent="-214312" lvl="1" marL="557213" rtl="0" algn="l">
              <a:spcBef>
                <a:spcPts val="360"/>
              </a:spcBef>
              <a:spcAft>
                <a:spcPts val="0"/>
              </a:spcAft>
              <a:buClr>
                <a:schemeClr val="dk1"/>
              </a:buClr>
              <a:buSzPts val="1800"/>
              <a:buFont typeface="Tahoma"/>
              <a:buChar char="–"/>
            </a:pPr>
            <a:r>
              <a:rPr lang="en-US"/>
              <a:t>Large</a:t>
            </a:r>
            <a:endParaRPr/>
          </a:p>
          <a:p>
            <a:pPr indent="-214312" lvl="1" marL="557213" rtl="0" algn="l">
              <a:spcBef>
                <a:spcPts val="360"/>
              </a:spcBef>
              <a:spcAft>
                <a:spcPts val="0"/>
              </a:spcAft>
              <a:buClr>
                <a:schemeClr val="dk1"/>
              </a:buClr>
              <a:buSzPts val="1800"/>
              <a:buFont typeface="Tahoma"/>
              <a:buChar char="–"/>
            </a:pPr>
            <a:r>
              <a:rPr lang="en-US"/>
              <a:t>Overly complex</a:t>
            </a:r>
            <a:endParaRPr/>
          </a:p>
          <a:p>
            <a:pPr indent="-214312" lvl="1" marL="557213" rtl="0" algn="l">
              <a:spcBef>
                <a:spcPts val="360"/>
              </a:spcBef>
              <a:spcAft>
                <a:spcPts val="0"/>
              </a:spcAft>
              <a:buClr>
                <a:schemeClr val="dk1"/>
              </a:buClr>
              <a:buSzPts val="1800"/>
              <a:buFont typeface="Tahoma"/>
              <a:buChar char="–"/>
            </a:pPr>
            <a:r>
              <a:rPr lang="en-US"/>
              <a:t>Too specific to the data used for training</a:t>
            </a:r>
            <a:endParaRPr/>
          </a:p>
          <a:p>
            <a:pPr indent="-214312" lvl="1" marL="557213" rtl="0" algn="l">
              <a:spcBef>
                <a:spcPts val="360"/>
              </a:spcBef>
              <a:spcAft>
                <a:spcPts val="0"/>
              </a:spcAft>
              <a:buClr>
                <a:schemeClr val="dk1"/>
              </a:buClr>
              <a:buSzPts val="1800"/>
              <a:buFont typeface="Tahoma"/>
              <a:buChar char="–"/>
            </a:pPr>
            <a:r>
              <a:rPr lang="en-US"/>
              <a:t>Poor for generalizing outside the data</a:t>
            </a:r>
            <a:endParaRPr/>
          </a:p>
        </p:txBody>
      </p:sp>
      <p:sp>
        <p:nvSpPr>
          <p:cNvPr id="153" name="Google Shape;153;p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0"/>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ROC Curve</a:t>
            </a:r>
            <a:endParaRPr/>
          </a:p>
        </p:txBody>
      </p:sp>
      <p:sp>
        <p:nvSpPr>
          <p:cNvPr id="575" name="Google Shape;575;p5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grpSp>
        <p:nvGrpSpPr>
          <p:cNvPr id="576" name="Google Shape;576;p50"/>
          <p:cNvGrpSpPr/>
          <p:nvPr/>
        </p:nvGrpSpPr>
        <p:grpSpPr>
          <a:xfrm>
            <a:off x="3387760" y="1066800"/>
            <a:ext cx="5057981" cy="4724812"/>
            <a:chOff x="318882" y="1371600"/>
            <a:chExt cx="5057981" cy="4724812"/>
          </a:xfrm>
        </p:grpSpPr>
        <p:sp>
          <p:nvSpPr>
            <p:cNvPr id="577" name="Google Shape;577;p50"/>
            <p:cNvSpPr/>
            <p:nvPr/>
          </p:nvSpPr>
          <p:spPr>
            <a:xfrm>
              <a:off x="1862841" y="5173663"/>
              <a:ext cx="2152832" cy="305212"/>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Clr>
                  <a:srgbClr val="8E0D30"/>
                </a:buClr>
                <a:buSzPts val="1400"/>
                <a:buFont typeface="Helvetica Neue"/>
                <a:buNone/>
              </a:pPr>
              <a:r>
                <a:rPr b="1" i="0" lang="en-US" sz="1400">
                  <a:solidFill>
                    <a:srgbClr val="FF0000"/>
                  </a:solidFill>
                  <a:latin typeface="Helvetica Neue"/>
                  <a:ea typeface="Helvetica Neue"/>
                  <a:cs typeface="Helvetica Neue"/>
                  <a:sym typeface="Helvetica Neue"/>
                </a:rPr>
                <a:t>false positive rate (FP)</a:t>
              </a:r>
              <a:endParaRPr/>
            </a:p>
          </p:txBody>
        </p:sp>
        <p:cxnSp>
          <p:nvCxnSpPr>
            <p:cNvPr id="578" name="Google Shape;578;p50"/>
            <p:cNvCxnSpPr/>
            <p:nvPr/>
          </p:nvCxnSpPr>
          <p:spPr>
            <a:xfrm>
              <a:off x="792163" y="1460500"/>
              <a:ext cx="74612" cy="0"/>
            </a:xfrm>
            <a:prstGeom prst="straightConnector1">
              <a:avLst/>
            </a:prstGeom>
            <a:noFill/>
            <a:ln cap="flat" cmpd="sng" w="25400">
              <a:solidFill>
                <a:schemeClr val="dk1"/>
              </a:solidFill>
              <a:prstDash val="solid"/>
              <a:round/>
              <a:headEnd len="med" w="med" type="none"/>
              <a:tailEnd len="med" w="med" type="none"/>
            </a:ln>
          </p:spPr>
        </p:cxnSp>
        <p:grpSp>
          <p:nvGrpSpPr>
            <p:cNvPr id="579" name="Google Shape;579;p50"/>
            <p:cNvGrpSpPr/>
            <p:nvPr/>
          </p:nvGrpSpPr>
          <p:grpSpPr>
            <a:xfrm>
              <a:off x="830263" y="1450975"/>
              <a:ext cx="4379912" cy="3629025"/>
              <a:chOff x="1289" y="1026"/>
              <a:chExt cx="2759" cy="2286"/>
            </a:xfrm>
          </p:grpSpPr>
          <p:grpSp>
            <p:nvGrpSpPr>
              <p:cNvPr id="580" name="Google Shape;580;p50"/>
              <p:cNvGrpSpPr/>
              <p:nvPr/>
            </p:nvGrpSpPr>
            <p:grpSpPr>
              <a:xfrm>
                <a:off x="1289" y="1043"/>
                <a:ext cx="2732" cy="2269"/>
                <a:chOff x="1289" y="1043"/>
                <a:chExt cx="2732" cy="2269"/>
              </a:xfrm>
            </p:grpSpPr>
            <p:cxnSp>
              <p:nvCxnSpPr>
                <p:cNvPr id="581" name="Google Shape;581;p50"/>
                <p:cNvCxnSpPr/>
                <p:nvPr/>
              </p:nvCxnSpPr>
              <p:spPr>
                <a:xfrm>
                  <a:off x="1289" y="1043"/>
                  <a:ext cx="0" cy="2248"/>
                </a:xfrm>
                <a:prstGeom prst="straightConnector1">
                  <a:avLst/>
                </a:prstGeom>
                <a:noFill/>
                <a:ln cap="flat" cmpd="sng" w="25400">
                  <a:solidFill>
                    <a:schemeClr val="dk1"/>
                  </a:solidFill>
                  <a:prstDash val="solid"/>
                  <a:round/>
                  <a:headEnd len="med" w="med" type="none"/>
                  <a:tailEnd len="med" w="med" type="none"/>
                </a:ln>
              </p:spPr>
            </p:cxnSp>
            <p:cxnSp>
              <p:nvCxnSpPr>
                <p:cNvPr id="582" name="Google Shape;582;p50"/>
                <p:cNvCxnSpPr/>
                <p:nvPr/>
              </p:nvCxnSpPr>
              <p:spPr>
                <a:xfrm>
                  <a:off x="1295" y="3312"/>
                  <a:ext cx="2726" cy="0"/>
                </a:xfrm>
                <a:prstGeom prst="straightConnector1">
                  <a:avLst/>
                </a:prstGeom>
                <a:noFill/>
                <a:ln cap="flat" cmpd="sng" w="25400">
                  <a:solidFill>
                    <a:schemeClr val="dk1"/>
                  </a:solidFill>
                  <a:prstDash val="solid"/>
                  <a:round/>
                  <a:headEnd len="med" w="med" type="none"/>
                  <a:tailEnd len="med" w="med" type="none"/>
                </a:ln>
              </p:spPr>
            </p:cxnSp>
          </p:grpSp>
          <p:grpSp>
            <p:nvGrpSpPr>
              <p:cNvPr id="583" name="Google Shape;583;p50"/>
              <p:cNvGrpSpPr/>
              <p:nvPr/>
            </p:nvGrpSpPr>
            <p:grpSpPr>
              <a:xfrm>
                <a:off x="1290" y="1026"/>
                <a:ext cx="2758" cy="2285"/>
                <a:chOff x="1290" y="1026"/>
                <a:chExt cx="2758" cy="2285"/>
              </a:xfrm>
            </p:grpSpPr>
            <p:cxnSp>
              <p:nvCxnSpPr>
                <p:cNvPr id="584" name="Google Shape;584;p50"/>
                <p:cNvCxnSpPr/>
                <p:nvPr/>
              </p:nvCxnSpPr>
              <p:spPr>
                <a:xfrm rot="10800000">
                  <a:off x="4037" y="1031"/>
                  <a:ext cx="0" cy="2280"/>
                </a:xfrm>
                <a:prstGeom prst="straightConnector1">
                  <a:avLst/>
                </a:prstGeom>
                <a:noFill/>
                <a:ln cap="flat" cmpd="sng" w="12700">
                  <a:solidFill>
                    <a:schemeClr val="dk1"/>
                  </a:solidFill>
                  <a:prstDash val="dot"/>
                  <a:round/>
                  <a:headEnd len="med" w="med" type="none"/>
                  <a:tailEnd len="med" w="med" type="none"/>
                </a:ln>
              </p:spPr>
            </p:cxnSp>
            <p:cxnSp>
              <p:nvCxnSpPr>
                <p:cNvPr id="585" name="Google Shape;585;p50"/>
                <p:cNvCxnSpPr/>
                <p:nvPr/>
              </p:nvCxnSpPr>
              <p:spPr>
                <a:xfrm rot="10800000">
                  <a:off x="1290" y="1026"/>
                  <a:ext cx="2758" cy="0"/>
                </a:xfrm>
                <a:prstGeom prst="straightConnector1">
                  <a:avLst/>
                </a:prstGeom>
                <a:noFill/>
                <a:ln cap="flat" cmpd="sng" w="12700">
                  <a:solidFill>
                    <a:schemeClr val="dk1"/>
                  </a:solidFill>
                  <a:prstDash val="dot"/>
                  <a:round/>
                  <a:headEnd len="med" w="med" type="none"/>
                  <a:tailEnd len="med" w="med" type="none"/>
                </a:ln>
              </p:spPr>
            </p:cxnSp>
          </p:grpSp>
        </p:grpSp>
        <p:sp>
          <p:nvSpPr>
            <p:cNvPr id="586" name="Google Shape;586;p50"/>
            <p:cNvSpPr/>
            <p:nvPr/>
          </p:nvSpPr>
          <p:spPr>
            <a:xfrm>
              <a:off x="850900" y="1450975"/>
              <a:ext cx="4325938" cy="3614738"/>
            </a:xfrm>
            <a:custGeom>
              <a:rect b="b" l="l" r="r" t="t"/>
              <a:pathLst>
                <a:path extrusionOk="0" h="2277" w="2725">
                  <a:moveTo>
                    <a:pt x="0" y="2276"/>
                  </a:moveTo>
                  <a:lnTo>
                    <a:pt x="2724" y="21"/>
                  </a:lnTo>
                  <a:lnTo>
                    <a:pt x="2724" y="0"/>
                  </a:lnTo>
                </a:path>
              </a:pathLst>
            </a:custGeom>
            <a:no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8E0D30"/>
                </a:buClr>
                <a:buSzPts val="3200"/>
                <a:buFont typeface="Times New Roman"/>
                <a:buNone/>
              </a:pPr>
              <a:r>
                <a:t/>
              </a:r>
              <a:endParaRPr sz="3200">
                <a:solidFill>
                  <a:schemeClr val="dk1"/>
                </a:solidFill>
                <a:latin typeface="Times New Roman"/>
                <a:ea typeface="Times New Roman"/>
                <a:cs typeface="Times New Roman"/>
                <a:sym typeface="Times New Roman"/>
              </a:endParaRPr>
            </a:p>
          </p:txBody>
        </p:sp>
        <p:sp>
          <p:nvSpPr>
            <p:cNvPr id="587" name="Google Shape;587;p50"/>
            <p:cNvSpPr/>
            <p:nvPr/>
          </p:nvSpPr>
          <p:spPr>
            <a:xfrm>
              <a:off x="835025" y="1468438"/>
              <a:ext cx="4359275" cy="3613150"/>
            </a:xfrm>
            <a:custGeom>
              <a:rect b="b" l="l" r="r" t="t"/>
              <a:pathLst>
                <a:path extrusionOk="0" h="2276" w="2746">
                  <a:moveTo>
                    <a:pt x="0" y="2275"/>
                  </a:moveTo>
                  <a:lnTo>
                    <a:pt x="76" y="1724"/>
                  </a:lnTo>
                  <a:lnTo>
                    <a:pt x="184" y="1371"/>
                  </a:lnTo>
                  <a:lnTo>
                    <a:pt x="486" y="1049"/>
                  </a:lnTo>
                  <a:lnTo>
                    <a:pt x="1286" y="675"/>
                  </a:lnTo>
                  <a:lnTo>
                    <a:pt x="2745" y="0"/>
                  </a:lnTo>
                </a:path>
              </a:pathLst>
            </a:custGeom>
            <a:noFill/>
            <a:ln cap="rnd" cmpd="sng" w="25400">
              <a:solidFill>
                <a:srgbClr val="037C0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8E0D30"/>
                </a:buClr>
                <a:buSzPts val="3200"/>
                <a:buFont typeface="Times New Roman"/>
                <a:buNone/>
              </a:pPr>
              <a:r>
                <a:t/>
              </a:r>
              <a:endParaRPr sz="3200">
                <a:solidFill>
                  <a:schemeClr val="dk1"/>
                </a:solidFill>
                <a:latin typeface="Times New Roman"/>
                <a:ea typeface="Times New Roman"/>
                <a:cs typeface="Times New Roman"/>
                <a:sym typeface="Times New Roman"/>
              </a:endParaRPr>
            </a:p>
          </p:txBody>
        </p:sp>
        <p:sp>
          <p:nvSpPr>
            <p:cNvPr id="588" name="Google Shape;588;p50"/>
            <p:cNvSpPr/>
            <p:nvPr/>
          </p:nvSpPr>
          <p:spPr>
            <a:xfrm rot="-5400000">
              <a:off x="-570464" y="2971595"/>
              <a:ext cx="2083904" cy="305212"/>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Clr>
                  <a:srgbClr val="8E0D30"/>
                </a:buClr>
                <a:buSzPts val="1400"/>
                <a:buFont typeface="Helvetica Neue"/>
                <a:buNone/>
              </a:pPr>
              <a:r>
                <a:rPr b="1" i="0" lang="en-US" sz="1400">
                  <a:solidFill>
                    <a:schemeClr val="accent1"/>
                  </a:solidFill>
                  <a:latin typeface="Helvetica Neue"/>
                  <a:ea typeface="Helvetica Neue"/>
                  <a:cs typeface="Helvetica Neue"/>
                  <a:sym typeface="Helvetica Neue"/>
                </a:rPr>
                <a:t>true positive rate (TP)</a:t>
              </a:r>
              <a:endParaRPr/>
            </a:p>
          </p:txBody>
        </p:sp>
        <p:sp>
          <p:nvSpPr>
            <p:cNvPr id="589" name="Google Shape;589;p50"/>
            <p:cNvSpPr/>
            <p:nvPr/>
          </p:nvSpPr>
          <p:spPr>
            <a:xfrm>
              <a:off x="733425" y="1377950"/>
              <a:ext cx="177800" cy="161925"/>
            </a:xfrm>
            <a:prstGeom prst="star5">
              <a:avLst>
                <a:gd fmla="val 19098" name="adj"/>
                <a:gd fmla="val 105146" name="hf"/>
                <a:gd fmla="val 110557" name="vf"/>
              </a:avLst>
            </a:prstGeom>
            <a:solidFill>
              <a:srgbClr val="FE9B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8E0D30"/>
                </a:buClr>
                <a:buSzPts val="3200"/>
                <a:buFont typeface="Times New Roman"/>
                <a:buNone/>
              </a:pPr>
              <a:r>
                <a:t/>
              </a:r>
              <a:endParaRPr sz="3200">
                <a:solidFill>
                  <a:schemeClr val="dk1"/>
                </a:solidFill>
                <a:latin typeface="Arial"/>
                <a:ea typeface="Arial"/>
                <a:cs typeface="Arial"/>
                <a:sym typeface="Arial"/>
              </a:endParaRPr>
            </a:p>
          </p:txBody>
        </p:sp>
        <p:cxnSp>
          <p:nvCxnSpPr>
            <p:cNvPr id="590" name="Google Shape;590;p50"/>
            <p:cNvCxnSpPr/>
            <p:nvPr/>
          </p:nvCxnSpPr>
          <p:spPr>
            <a:xfrm>
              <a:off x="779463" y="3251200"/>
              <a:ext cx="74612" cy="0"/>
            </a:xfrm>
            <a:prstGeom prst="straightConnector1">
              <a:avLst/>
            </a:prstGeom>
            <a:noFill/>
            <a:ln cap="flat" cmpd="sng" w="25400">
              <a:solidFill>
                <a:schemeClr val="dk1"/>
              </a:solidFill>
              <a:prstDash val="solid"/>
              <a:round/>
              <a:headEnd len="med" w="med" type="none"/>
              <a:tailEnd len="med" w="med" type="none"/>
            </a:ln>
          </p:spPr>
        </p:cxnSp>
        <p:cxnSp>
          <p:nvCxnSpPr>
            <p:cNvPr id="591" name="Google Shape;591;p50"/>
            <p:cNvCxnSpPr/>
            <p:nvPr/>
          </p:nvCxnSpPr>
          <p:spPr>
            <a:xfrm>
              <a:off x="779463" y="2133600"/>
              <a:ext cx="74612" cy="0"/>
            </a:xfrm>
            <a:prstGeom prst="straightConnector1">
              <a:avLst/>
            </a:prstGeom>
            <a:noFill/>
            <a:ln cap="flat" cmpd="sng" w="25400">
              <a:solidFill>
                <a:schemeClr val="dk1"/>
              </a:solidFill>
              <a:prstDash val="solid"/>
              <a:round/>
              <a:headEnd len="med" w="med" type="none"/>
              <a:tailEnd len="med" w="med" type="none"/>
            </a:ln>
          </p:spPr>
        </p:cxnSp>
        <p:cxnSp>
          <p:nvCxnSpPr>
            <p:cNvPr id="592" name="Google Shape;592;p50"/>
            <p:cNvCxnSpPr/>
            <p:nvPr/>
          </p:nvCxnSpPr>
          <p:spPr>
            <a:xfrm>
              <a:off x="779463" y="2857500"/>
              <a:ext cx="74612" cy="0"/>
            </a:xfrm>
            <a:prstGeom prst="straightConnector1">
              <a:avLst/>
            </a:prstGeom>
            <a:noFill/>
            <a:ln cap="flat" cmpd="sng" w="25400">
              <a:solidFill>
                <a:schemeClr val="dk1"/>
              </a:solidFill>
              <a:prstDash val="solid"/>
              <a:round/>
              <a:headEnd len="med" w="med" type="none"/>
              <a:tailEnd len="med" w="med" type="none"/>
            </a:ln>
          </p:spPr>
        </p:cxnSp>
        <p:cxnSp>
          <p:nvCxnSpPr>
            <p:cNvPr id="593" name="Google Shape;593;p50"/>
            <p:cNvCxnSpPr/>
            <p:nvPr/>
          </p:nvCxnSpPr>
          <p:spPr>
            <a:xfrm>
              <a:off x="779463" y="2489200"/>
              <a:ext cx="74612" cy="0"/>
            </a:xfrm>
            <a:prstGeom prst="straightConnector1">
              <a:avLst/>
            </a:prstGeom>
            <a:noFill/>
            <a:ln cap="flat" cmpd="sng" w="25400">
              <a:solidFill>
                <a:schemeClr val="dk1"/>
              </a:solidFill>
              <a:prstDash val="solid"/>
              <a:round/>
              <a:headEnd len="med" w="med" type="none"/>
              <a:tailEnd len="med" w="med" type="none"/>
            </a:ln>
          </p:spPr>
        </p:cxnSp>
        <p:cxnSp>
          <p:nvCxnSpPr>
            <p:cNvPr id="594" name="Google Shape;594;p50"/>
            <p:cNvCxnSpPr/>
            <p:nvPr/>
          </p:nvCxnSpPr>
          <p:spPr>
            <a:xfrm>
              <a:off x="779463" y="3568700"/>
              <a:ext cx="74612" cy="0"/>
            </a:xfrm>
            <a:prstGeom prst="straightConnector1">
              <a:avLst/>
            </a:prstGeom>
            <a:noFill/>
            <a:ln cap="flat" cmpd="sng" w="25400">
              <a:solidFill>
                <a:schemeClr val="dk1"/>
              </a:solidFill>
              <a:prstDash val="solid"/>
              <a:round/>
              <a:headEnd len="med" w="med" type="none"/>
              <a:tailEnd len="med" w="med" type="none"/>
            </a:ln>
          </p:spPr>
        </p:cxnSp>
        <p:cxnSp>
          <p:nvCxnSpPr>
            <p:cNvPr id="595" name="Google Shape;595;p50"/>
            <p:cNvCxnSpPr/>
            <p:nvPr/>
          </p:nvCxnSpPr>
          <p:spPr>
            <a:xfrm>
              <a:off x="779463" y="3898900"/>
              <a:ext cx="74612" cy="0"/>
            </a:xfrm>
            <a:prstGeom prst="straightConnector1">
              <a:avLst/>
            </a:prstGeom>
            <a:noFill/>
            <a:ln cap="flat" cmpd="sng" w="25400">
              <a:solidFill>
                <a:schemeClr val="dk1"/>
              </a:solidFill>
              <a:prstDash val="solid"/>
              <a:round/>
              <a:headEnd len="med" w="med" type="none"/>
              <a:tailEnd len="med" w="med" type="none"/>
            </a:ln>
          </p:spPr>
        </p:cxnSp>
        <p:cxnSp>
          <p:nvCxnSpPr>
            <p:cNvPr id="596" name="Google Shape;596;p50"/>
            <p:cNvCxnSpPr/>
            <p:nvPr/>
          </p:nvCxnSpPr>
          <p:spPr>
            <a:xfrm>
              <a:off x="779463" y="4267200"/>
              <a:ext cx="74612" cy="0"/>
            </a:xfrm>
            <a:prstGeom prst="straightConnector1">
              <a:avLst/>
            </a:prstGeom>
            <a:noFill/>
            <a:ln cap="flat" cmpd="sng" w="25400">
              <a:solidFill>
                <a:schemeClr val="dk1"/>
              </a:solidFill>
              <a:prstDash val="solid"/>
              <a:round/>
              <a:headEnd len="med" w="med" type="none"/>
              <a:tailEnd len="med" w="med" type="none"/>
            </a:ln>
          </p:spPr>
        </p:cxnSp>
        <p:cxnSp>
          <p:nvCxnSpPr>
            <p:cNvPr id="597" name="Google Shape;597;p50"/>
            <p:cNvCxnSpPr/>
            <p:nvPr/>
          </p:nvCxnSpPr>
          <p:spPr>
            <a:xfrm>
              <a:off x="436563" y="3098800"/>
              <a:ext cx="74612" cy="0"/>
            </a:xfrm>
            <a:prstGeom prst="straightConnector1">
              <a:avLst/>
            </a:prstGeom>
            <a:noFill/>
            <a:ln cap="flat" cmpd="sng" w="25400">
              <a:solidFill>
                <a:schemeClr val="dk1"/>
              </a:solidFill>
              <a:prstDash val="solid"/>
              <a:round/>
              <a:headEnd len="med" w="med" type="none"/>
              <a:tailEnd len="med" w="med" type="none"/>
            </a:ln>
          </p:spPr>
        </p:cxnSp>
        <p:cxnSp>
          <p:nvCxnSpPr>
            <p:cNvPr id="598" name="Google Shape;598;p50"/>
            <p:cNvCxnSpPr/>
            <p:nvPr/>
          </p:nvCxnSpPr>
          <p:spPr>
            <a:xfrm>
              <a:off x="779463" y="4648200"/>
              <a:ext cx="74612" cy="0"/>
            </a:xfrm>
            <a:prstGeom prst="straightConnector1">
              <a:avLst/>
            </a:prstGeom>
            <a:noFill/>
            <a:ln cap="flat" cmpd="sng" w="25400">
              <a:solidFill>
                <a:schemeClr val="dk1"/>
              </a:solidFill>
              <a:prstDash val="solid"/>
              <a:round/>
              <a:headEnd len="med" w="med" type="none"/>
              <a:tailEnd len="med" w="med" type="none"/>
            </a:ln>
          </p:spPr>
        </p:cxnSp>
        <p:cxnSp>
          <p:nvCxnSpPr>
            <p:cNvPr id="599" name="Google Shape;599;p50"/>
            <p:cNvCxnSpPr/>
            <p:nvPr/>
          </p:nvCxnSpPr>
          <p:spPr>
            <a:xfrm>
              <a:off x="779463" y="1790700"/>
              <a:ext cx="74612" cy="0"/>
            </a:xfrm>
            <a:prstGeom prst="straightConnector1">
              <a:avLst/>
            </a:prstGeom>
            <a:noFill/>
            <a:ln cap="flat" cmpd="sng" w="25400">
              <a:solidFill>
                <a:schemeClr val="dk1"/>
              </a:solidFill>
              <a:prstDash val="solid"/>
              <a:round/>
              <a:headEnd len="med" w="med" type="none"/>
              <a:tailEnd len="med" w="med" type="none"/>
            </a:ln>
          </p:spPr>
        </p:cxnSp>
        <p:cxnSp>
          <p:nvCxnSpPr>
            <p:cNvPr id="600" name="Google Shape;600;p50"/>
            <p:cNvCxnSpPr/>
            <p:nvPr/>
          </p:nvCxnSpPr>
          <p:spPr>
            <a:xfrm rot="10800000">
              <a:off x="1285875" y="5005388"/>
              <a:ext cx="0" cy="125412"/>
            </a:xfrm>
            <a:prstGeom prst="straightConnector1">
              <a:avLst/>
            </a:prstGeom>
            <a:noFill/>
            <a:ln cap="flat" cmpd="sng" w="25400">
              <a:solidFill>
                <a:schemeClr val="dk1"/>
              </a:solidFill>
              <a:prstDash val="solid"/>
              <a:round/>
              <a:headEnd len="med" w="med" type="none"/>
              <a:tailEnd len="med" w="med" type="none"/>
            </a:ln>
          </p:spPr>
        </p:cxnSp>
        <p:cxnSp>
          <p:nvCxnSpPr>
            <p:cNvPr id="601" name="Google Shape;601;p50"/>
            <p:cNvCxnSpPr/>
            <p:nvPr/>
          </p:nvCxnSpPr>
          <p:spPr>
            <a:xfrm rot="10800000">
              <a:off x="4270375" y="5018088"/>
              <a:ext cx="0" cy="125412"/>
            </a:xfrm>
            <a:prstGeom prst="straightConnector1">
              <a:avLst/>
            </a:prstGeom>
            <a:noFill/>
            <a:ln cap="flat" cmpd="sng" w="25400">
              <a:solidFill>
                <a:schemeClr val="dk1"/>
              </a:solidFill>
              <a:prstDash val="solid"/>
              <a:round/>
              <a:headEnd len="med" w="med" type="none"/>
              <a:tailEnd len="med" w="med" type="none"/>
            </a:ln>
          </p:spPr>
        </p:cxnSp>
        <p:cxnSp>
          <p:nvCxnSpPr>
            <p:cNvPr id="602" name="Google Shape;602;p50"/>
            <p:cNvCxnSpPr/>
            <p:nvPr/>
          </p:nvCxnSpPr>
          <p:spPr>
            <a:xfrm rot="10800000">
              <a:off x="1692275" y="5005388"/>
              <a:ext cx="0" cy="125412"/>
            </a:xfrm>
            <a:prstGeom prst="straightConnector1">
              <a:avLst/>
            </a:prstGeom>
            <a:noFill/>
            <a:ln cap="flat" cmpd="sng" w="25400">
              <a:solidFill>
                <a:schemeClr val="dk1"/>
              </a:solidFill>
              <a:prstDash val="solid"/>
              <a:round/>
              <a:headEnd len="med" w="med" type="none"/>
              <a:tailEnd len="med" w="med" type="none"/>
            </a:ln>
          </p:spPr>
        </p:cxnSp>
        <p:cxnSp>
          <p:nvCxnSpPr>
            <p:cNvPr id="603" name="Google Shape;603;p50"/>
            <p:cNvCxnSpPr/>
            <p:nvPr/>
          </p:nvCxnSpPr>
          <p:spPr>
            <a:xfrm rot="10800000">
              <a:off x="2949575" y="5005388"/>
              <a:ext cx="0" cy="125412"/>
            </a:xfrm>
            <a:prstGeom prst="straightConnector1">
              <a:avLst/>
            </a:prstGeom>
            <a:noFill/>
            <a:ln cap="flat" cmpd="sng" w="25400">
              <a:solidFill>
                <a:schemeClr val="dk1"/>
              </a:solidFill>
              <a:prstDash val="solid"/>
              <a:round/>
              <a:headEnd len="med" w="med" type="none"/>
              <a:tailEnd len="med" w="med" type="none"/>
            </a:ln>
          </p:spPr>
        </p:cxnSp>
        <p:cxnSp>
          <p:nvCxnSpPr>
            <p:cNvPr id="604" name="Google Shape;604;p50"/>
            <p:cNvCxnSpPr/>
            <p:nvPr/>
          </p:nvCxnSpPr>
          <p:spPr>
            <a:xfrm rot="10800000">
              <a:off x="3406775" y="5005388"/>
              <a:ext cx="0" cy="125412"/>
            </a:xfrm>
            <a:prstGeom prst="straightConnector1">
              <a:avLst/>
            </a:prstGeom>
            <a:noFill/>
            <a:ln cap="flat" cmpd="sng" w="25400">
              <a:solidFill>
                <a:schemeClr val="dk1"/>
              </a:solidFill>
              <a:prstDash val="solid"/>
              <a:round/>
              <a:headEnd len="med" w="med" type="none"/>
              <a:tailEnd len="med" w="med" type="none"/>
            </a:ln>
          </p:spPr>
        </p:cxnSp>
        <p:cxnSp>
          <p:nvCxnSpPr>
            <p:cNvPr id="605" name="Google Shape;605;p50"/>
            <p:cNvCxnSpPr/>
            <p:nvPr/>
          </p:nvCxnSpPr>
          <p:spPr>
            <a:xfrm rot="10800000">
              <a:off x="2505075" y="5005388"/>
              <a:ext cx="0" cy="125412"/>
            </a:xfrm>
            <a:prstGeom prst="straightConnector1">
              <a:avLst/>
            </a:prstGeom>
            <a:noFill/>
            <a:ln cap="flat" cmpd="sng" w="25400">
              <a:solidFill>
                <a:schemeClr val="dk1"/>
              </a:solidFill>
              <a:prstDash val="solid"/>
              <a:round/>
              <a:headEnd len="med" w="med" type="none"/>
              <a:tailEnd len="med" w="med" type="none"/>
            </a:ln>
          </p:spPr>
        </p:cxnSp>
        <p:cxnSp>
          <p:nvCxnSpPr>
            <p:cNvPr id="606" name="Google Shape;606;p50"/>
            <p:cNvCxnSpPr/>
            <p:nvPr/>
          </p:nvCxnSpPr>
          <p:spPr>
            <a:xfrm rot="10800000">
              <a:off x="2073275" y="5005388"/>
              <a:ext cx="0" cy="125412"/>
            </a:xfrm>
            <a:prstGeom prst="straightConnector1">
              <a:avLst/>
            </a:prstGeom>
            <a:noFill/>
            <a:ln cap="flat" cmpd="sng" w="25400">
              <a:solidFill>
                <a:schemeClr val="dk1"/>
              </a:solidFill>
              <a:prstDash val="solid"/>
              <a:round/>
              <a:headEnd len="med" w="med" type="none"/>
              <a:tailEnd len="med" w="med" type="none"/>
            </a:ln>
          </p:spPr>
        </p:cxnSp>
        <p:cxnSp>
          <p:nvCxnSpPr>
            <p:cNvPr id="607" name="Google Shape;607;p50"/>
            <p:cNvCxnSpPr/>
            <p:nvPr/>
          </p:nvCxnSpPr>
          <p:spPr>
            <a:xfrm rot="10800000">
              <a:off x="3851275" y="5005388"/>
              <a:ext cx="0" cy="125412"/>
            </a:xfrm>
            <a:prstGeom prst="straightConnector1">
              <a:avLst/>
            </a:prstGeom>
            <a:noFill/>
            <a:ln cap="flat" cmpd="sng" w="25400">
              <a:solidFill>
                <a:schemeClr val="dk1"/>
              </a:solidFill>
              <a:prstDash val="solid"/>
              <a:round/>
              <a:headEnd len="med" w="med" type="none"/>
              <a:tailEnd len="med" w="med" type="none"/>
            </a:ln>
          </p:spPr>
        </p:cxnSp>
        <p:cxnSp>
          <p:nvCxnSpPr>
            <p:cNvPr id="608" name="Google Shape;608;p50"/>
            <p:cNvCxnSpPr/>
            <p:nvPr/>
          </p:nvCxnSpPr>
          <p:spPr>
            <a:xfrm rot="10800000">
              <a:off x="4714875" y="5005388"/>
              <a:ext cx="0" cy="125412"/>
            </a:xfrm>
            <a:prstGeom prst="straightConnector1">
              <a:avLst/>
            </a:prstGeom>
            <a:noFill/>
            <a:ln cap="flat" cmpd="sng" w="25400">
              <a:solidFill>
                <a:schemeClr val="dk1"/>
              </a:solidFill>
              <a:prstDash val="solid"/>
              <a:round/>
              <a:headEnd len="med" w="med" type="none"/>
              <a:tailEnd len="med" w="med" type="none"/>
            </a:ln>
          </p:spPr>
        </p:cxnSp>
        <p:cxnSp>
          <p:nvCxnSpPr>
            <p:cNvPr id="609" name="Google Shape;609;p50"/>
            <p:cNvCxnSpPr/>
            <p:nvPr/>
          </p:nvCxnSpPr>
          <p:spPr>
            <a:xfrm rot="10800000">
              <a:off x="5210175" y="5970588"/>
              <a:ext cx="0" cy="125412"/>
            </a:xfrm>
            <a:prstGeom prst="straightConnector1">
              <a:avLst/>
            </a:prstGeom>
            <a:noFill/>
            <a:ln cap="flat" cmpd="sng" w="25400">
              <a:solidFill>
                <a:schemeClr val="dk1"/>
              </a:solidFill>
              <a:prstDash val="solid"/>
              <a:round/>
              <a:headEnd len="med" w="med" type="none"/>
              <a:tailEnd len="med" w="med" type="none"/>
            </a:ln>
          </p:spPr>
        </p:cxnSp>
        <p:sp>
          <p:nvSpPr>
            <p:cNvPr id="610" name="Google Shape;610;p50"/>
            <p:cNvSpPr/>
            <p:nvPr/>
          </p:nvSpPr>
          <p:spPr>
            <a:xfrm>
              <a:off x="1095375" y="5168900"/>
              <a:ext cx="357188" cy="241300"/>
            </a:xfrm>
            <a:prstGeom prst="rect">
              <a:avLst/>
            </a:prstGeom>
            <a:noFill/>
            <a:ln>
              <a:noFill/>
            </a:ln>
          </p:spPr>
          <p:txBody>
            <a:bodyPr anchorCtr="0" anchor="t" bIns="44450" lIns="90475" spcFirstLastPara="1" rIns="90475" wrap="square" tIns="44450">
              <a:spAutoFit/>
            </a:bodyPr>
            <a:lstStyle/>
            <a:p>
              <a:pPr indent="-63500" lvl="0" marL="0" marR="0" rtl="0" algn="ctr">
                <a:spcBef>
                  <a:spcPts val="0"/>
                </a:spcBef>
                <a:spcAft>
                  <a:spcPts val="0"/>
                </a:spcAft>
                <a:buClr>
                  <a:srgbClr val="8E0D30"/>
                </a:buClr>
                <a:buSzPts val="1000"/>
                <a:buFont typeface="Helvetica Neue"/>
                <a:buChar char="•"/>
              </a:pPr>
              <a:r>
                <a:rPr i="0" lang="en-US" sz="1000">
                  <a:solidFill>
                    <a:schemeClr val="dk1"/>
                  </a:solidFill>
                  <a:latin typeface="Helvetica Neue"/>
                  <a:ea typeface="Helvetica Neue"/>
                  <a:cs typeface="Helvetica Neue"/>
                  <a:sym typeface="Helvetica Neue"/>
                </a:rPr>
                <a:t>0.1</a:t>
              </a:r>
              <a:endParaRPr i="0" sz="1000">
                <a:solidFill>
                  <a:schemeClr val="dk1"/>
                </a:solidFill>
                <a:latin typeface="Helvetica Neue"/>
                <a:ea typeface="Helvetica Neue"/>
                <a:cs typeface="Helvetica Neue"/>
                <a:sym typeface="Helvetica Neue"/>
              </a:endParaRPr>
            </a:p>
          </p:txBody>
        </p:sp>
        <p:sp>
          <p:nvSpPr>
            <p:cNvPr id="611" name="Google Shape;611;p50"/>
            <p:cNvSpPr/>
            <p:nvPr/>
          </p:nvSpPr>
          <p:spPr>
            <a:xfrm>
              <a:off x="1489075" y="5168900"/>
              <a:ext cx="357188" cy="241300"/>
            </a:xfrm>
            <a:prstGeom prst="rect">
              <a:avLst/>
            </a:prstGeom>
            <a:noFill/>
            <a:ln>
              <a:noFill/>
            </a:ln>
          </p:spPr>
          <p:txBody>
            <a:bodyPr anchorCtr="0" anchor="t" bIns="44450" lIns="90475" spcFirstLastPara="1" rIns="90475" wrap="square" tIns="44450">
              <a:spAutoFit/>
            </a:bodyPr>
            <a:lstStyle/>
            <a:p>
              <a:pPr indent="-63500" lvl="0" marL="0" marR="0" rtl="0" algn="ctr">
                <a:spcBef>
                  <a:spcPts val="0"/>
                </a:spcBef>
                <a:spcAft>
                  <a:spcPts val="0"/>
                </a:spcAft>
                <a:buClr>
                  <a:srgbClr val="8E0D30"/>
                </a:buClr>
                <a:buSzPts val="1000"/>
                <a:buFont typeface="Helvetica Neue"/>
                <a:buChar char="•"/>
              </a:pPr>
              <a:r>
                <a:rPr i="0" lang="en-US" sz="1000">
                  <a:solidFill>
                    <a:schemeClr val="dk1"/>
                  </a:solidFill>
                  <a:latin typeface="Helvetica Neue"/>
                  <a:ea typeface="Helvetica Neue"/>
                  <a:cs typeface="Helvetica Neue"/>
                  <a:sym typeface="Helvetica Neue"/>
                </a:rPr>
                <a:t>0.2</a:t>
              </a:r>
              <a:endParaRPr/>
            </a:p>
          </p:txBody>
        </p:sp>
        <p:sp>
          <p:nvSpPr>
            <p:cNvPr id="612" name="Google Shape;612;p50"/>
            <p:cNvSpPr/>
            <p:nvPr/>
          </p:nvSpPr>
          <p:spPr>
            <a:xfrm>
              <a:off x="371475" y="4140200"/>
              <a:ext cx="357188" cy="241300"/>
            </a:xfrm>
            <a:prstGeom prst="rect">
              <a:avLst/>
            </a:prstGeom>
            <a:noFill/>
            <a:ln>
              <a:noFill/>
            </a:ln>
          </p:spPr>
          <p:txBody>
            <a:bodyPr anchorCtr="0" anchor="t" bIns="44450" lIns="90475" spcFirstLastPara="1" rIns="90475" wrap="square" tIns="44450">
              <a:spAutoFit/>
            </a:bodyPr>
            <a:lstStyle/>
            <a:p>
              <a:pPr indent="-63500" lvl="0" marL="0" marR="0" rtl="0" algn="ctr">
                <a:spcBef>
                  <a:spcPts val="0"/>
                </a:spcBef>
                <a:spcAft>
                  <a:spcPts val="0"/>
                </a:spcAft>
                <a:buClr>
                  <a:srgbClr val="8E0D30"/>
                </a:buClr>
                <a:buSzPts val="1000"/>
                <a:buFont typeface="Helvetica Neue"/>
                <a:buChar char="•"/>
              </a:pPr>
              <a:r>
                <a:rPr i="0" lang="en-US" sz="1000">
                  <a:solidFill>
                    <a:schemeClr val="dk1"/>
                  </a:solidFill>
                  <a:latin typeface="Helvetica Neue"/>
                  <a:ea typeface="Helvetica Neue"/>
                  <a:cs typeface="Helvetica Neue"/>
                  <a:sym typeface="Helvetica Neue"/>
                </a:rPr>
                <a:t>0.2</a:t>
              </a:r>
              <a:endParaRPr/>
            </a:p>
          </p:txBody>
        </p:sp>
        <p:sp>
          <p:nvSpPr>
            <p:cNvPr id="613" name="Google Shape;613;p50"/>
            <p:cNvSpPr/>
            <p:nvPr/>
          </p:nvSpPr>
          <p:spPr>
            <a:xfrm>
              <a:off x="371475" y="4533900"/>
              <a:ext cx="357188" cy="241300"/>
            </a:xfrm>
            <a:prstGeom prst="rect">
              <a:avLst/>
            </a:prstGeom>
            <a:noFill/>
            <a:ln>
              <a:noFill/>
            </a:ln>
          </p:spPr>
          <p:txBody>
            <a:bodyPr anchorCtr="0" anchor="t" bIns="44450" lIns="90475" spcFirstLastPara="1" rIns="90475" wrap="square" tIns="44450">
              <a:spAutoFit/>
            </a:bodyPr>
            <a:lstStyle/>
            <a:p>
              <a:pPr indent="-63500" lvl="0" marL="0" marR="0" rtl="0" algn="ctr">
                <a:spcBef>
                  <a:spcPts val="0"/>
                </a:spcBef>
                <a:spcAft>
                  <a:spcPts val="0"/>
                </a:spcAft>
                <a:buClr>
                  <a:srgbClr val="8E0D30"/>
                </a:buClr>
                <a:buSzPts val="1000"/>
                <a:buFont typeface="Helvetica Neue"/>
                <a:buChar char="•"/>
              </a:pPr>
              <a:r>
                <a:rPr i="0" lang="en-US" sz="1000">
                  <a:solidFill>
                    <a:schemeClr val="dk1"/>
                  </a:solidFill>
                  <a:latin typeface="Helvetica Neue"/>
                  <a:ea typeface="Helvetica Neue"/>
                  <a:cs typeface="Helvetica Neue"/>
                  <a:sym typeface="Helvetica Neue"/>
                </a:rPr>
                <a:t>0.1</a:t>
              </a:r>
              <a:endParaRPr i="0" sz="1000">
                <a:solidFill>
                  <a:schemeClr val="dk1"/>
                </a:solidFill>
                <a:latin typeface="Helvetica Neue"/>
                <a:ea typeface="Helvetica Neue"/>
                <a:cs typeface="Helvetica Neue"/>
                <a:sym typeface="Helvetica Neue"/>
              </a:endParaRPr>
            </a:p>
          </p:txBody>
        </p:sp>
        <p:sp>
          <p:nvSpPr>
            <p:cNvPr id="614" name="Google Shape;614;p50"/>
            <p:cNvSpPr/>
            <p:nvPr/>
          </p:nvSpPr>
          <p:spPr>
            <a:xfrm>
              <a:off x="4092575" y="5207000"/>
              <a:ext cx="357188" cy="241300"/>
            </a:xfrm>
            <a:prstGeom prst="rect">
              <a:avLst/>
            </a:prstGeom>
            <a:noFill/>
            <a:ln>
              <a:noFill/>
            </a:ln>
          </p:spPr>
          <p:txBody>
            <a:bodyPr anchorCtr="0" anchor="t" bIns="44450" lIns="90475" spcFirstLastPara="1" rIns="90475" wrap="square" tIns="44450">
              <a:spAutoFit/>
            </a:bodyPr>
            <a:lstStyle/>
            <a:p>
              <a:pPr indent="-63500" lvl="0" marL="0" marR="0" rtl="0" algn="ctr">
                <a:spcBef>
                  <a:spcPts val="0"/>
                </a:spcBef>
                <a:spcAft>
                  <a:spcPts val="0"/>
                </a:spcAft>
                <a:buClr>
                  <a:srgbClr val="8E0D30"/>
                </a:buClr>
                <a:buSzPts val="1000"/>
                <a:buFont typeface="Helvetica Neue"/>
                <a:buChar char="•"/>
              </a:pPr>
              <a:r>
                <a:rPr i="0" lang="en-US" sz="1000">
                  <a:solidFill>
                    <a:schemeClr val="dk1"/>
                  </a:solidFill>
                  <a:latin typeface="Helvetica Neue"/>
                  <a:ea typeface="Helvetica Neue"/>
                  <a:cs typeface="Helvetica Neue"/>
                  <a:sym typeface="Helvetica Neue"/>
                </a:rPr>
                <a:t>0.8</a:t>
              </a:r>
              <a:endParaRPr/>
            </a:p>
          </p:txBody>
        </p:sp>
        <p:sp>
          <p:nvSpPr>
            <p:cNvPr id="615" name="Google Shape;615;p50"/>
            <p:cNvSpPr/>
            <p:nvPr/>
          </p:nvSpPr>
          <p:spPr>
            <a:xfrm>
              <a:off x="4524375" y="5219700"/>
              <a:ext cx="357188" cy="241300"/>
            </a:xfrm>
            <a:prstGeom prst="rect">
              <a:avLst/>
            </a:prstGeom>
            <a:noFill/>
            <a:ln>
              <a:noFill/>
            </a:ln>
          </p:spPr>
          <p:txBody>
            <a:bodyPr anchorCtr="0" anchor="t" bIns="44450" lIns="90475" spcFirstLastPara="1" rIns="90475" wrap="square" tIns="44450">
              <a:spAutoFit/>
            </a:bodyPr>
            <a:lstStyle/>
            <a:p>
              <a:pPr indent="-63500" lvl="0" marL="0" marR="0" rtl="0" algn="ctr">
                <a:spcBef>
                  <a:spcPts val="0"/>
                </a:spcBef>
                <a:spcAft>
                  <a:spcPts val="0"/>
                </a:spcAft>
                <a:buClr>
                  <a:srgbClr val="8E0D30"/>
                </a:buClr>
                <a:buSzPts val="1000"/>
                <a:buFont typeface="Helvetica Neue"/>
                <a:buChar char="•"/>
              </a:pPr>
              <a:r>
                <a:rPr i="0" lang="en-US" sz="1000">
                  <a:solidFill>
                    <a:schemeClr val="dk1"/>
                  </a:solidFill>
                  <a:latin typeface="Helvetica Neue"/>
                  <a:ea typeface="Helvetica Neue"/>
                  <a:cs typeface="Helvetica Neue"/>
                  <a:sym typeface="Helvetica Neue"/>
                </a:rPr>
                <a:t>0.9</a:t>
              </a:r>
              <a:endParaRPr/>
            </a:p>
          </p:txBody>
        </p:sp>
        <p:sp>
          <p:nvSpPr>
            <p:cNvPr id="616" name="Google Shape;616;p50"/>
            <p:cNvSpPr/>
            <p:nvPr/>
          </p:nvSpPr>
          <p:spPr>
            <a:xfrm>
              <a:off x="5019675" y="5219700"/>
              <a:ext cx="357188" cy="241300"/>
            </a:xfrm>
            <a:prstGeom prst="rect">
              <a:avLst/>
            </a:prstGeom>
            <a:noFill/>
            <a:ln>
              <a:noFill/>
            </a:ln>
          </p:spPr>
          <p:txBody>
            <a:bodyPr anchorCtr="0" anchor="t" bIns="44450" lIns="90475" spcFirstLastPara="1" rIns="90475" wrap="square" tIns="44450">
              <a:spAutoFit/>
            </a:bodyPr>
            <a:lstStyle/>
            <a:p>
              <a:pPr indent="-63500" lvl="0" marL="0" marR="0" rtl="0" algn="ctr">
                <a:spcBef>
                  <a:spcPts val="0"/>
                </a:spcBef>
                <a:spcAft>
                  <a:spcPts val="0"/>
                </a:spcAft>
                <a:buClr>
                  <a:srgbClr val="8E0D30"/>
                </a:buClr>
                <a:buSzPts val="1000"/>
                <a:buFont typeface="Helvetica Neue"/>
                <a:buChar char="•"/>
              </a:pPr>
              <a:r>
                <a:rPr i="0" lang="en-US" sz="1000">
                  <a:solidFill>
                    <a:schemeClr val="dk1"/>
                  </a:solidFill>
                  <a:latin typeface="Helvetica Neue"/>
                  <a:ea typeface="Helvetica Neue"/>
                  <a:cs typeface="Helvetica Neue"/>
                  <a:sym typeface="Helvetica Neue"/>
                </a:rPr>
                <a:t>1.0</a:t>
              </a:r>
              <a:endParaRPr i="0" sz="1000">
                <a:solidFill>
                  <a:schemeClr val="dk1"/>
                </a:solidFill>
                <a:latin typeface="Helvetica Neue"/>
                <a:ea typeface="Helvetica Neue"/>
                <a:cs typeface="Helvetica Neue"/>
                <a:sym typeface="Helvetica Neue"/>
              </a:endParaRPr>
            </a:p>
          </p:txBody>
        </p:sp>
        <p:sp>
          <p:nvSpPr>
            <p:cNvPr id="617" name="Google Shape;617;p50"/>
            <p:cNvSpPr/>
            <p:nvPr/>
          </p:nvSpPr>
          <p:spPr>
            <a:xfrm>
              <a:off x="358775" y="1371600"/>
              <a:ext cx="357188" cy="241300"/>
            </a:xfrm>
            <a:prstGeom prst="rect">
              <a:avLst/>
            </a:prstGeom>
            <a:noFill/>
            <a:ln>
              <a:noFill/>
            </a:ln>
          </p:spPr>
          <p:txBody>
            <a:bodyPr anchorCtr="0" anchor="t" bIns="44450" lIns="90475" spcFirstLastPara="1" rIns="90475" wrap="square" tIns="44450">
              <a:spAutoFit/>
            </a:bodyPr>
            <a:lstStyle/>
            <a:p>
              <a:pPr indent="-63500" lvl="0" marL="0" marR="0" rtl="0" algn="ctr">
                <a:spcBef>
                  <a:spcPts val="0"/>
                </a:spcBef>
                <a:spcAft>
                  <a:spcPts val="0"/>
                </a:spcAft>
                <a:buClr>
                  <a:srgbClr val="8E0D30"/>
                </a:buClr>
                <a:buSzPts val="1000"/>
                <a:buFont typeface="Helvetica Neue"/>
                <a:buChar char="•"/>
              </a:pPr>
              <a:r>
                <a:rPr i="0" lang="en-US" sz="1000">
                  <a:solidFill>
                    <a:schemeClr val="dk1"/>
                  </a:solidFill>
                  <a:latin typeface="Helvetica Neue"/>
                  <a:ea typeface="Helvetica Neue"/>
                  <a:cs typeface="Helvetica Neue"/>
                  <a:sym typeface="Helvetica Neue"/>
                </a:rPr>
                <a:t>1.0</a:t>
              </a:r>
              <a:endParaRPr i="0" sz="1000">
                <a:solidFill>
                  <a:schemeClr val="dk1"/>
                </a:solidFill>
                <a:latin typeface="Helvetica Neue"/>
                <a:ea typeface="Helvetica Neue"/>
                <a:cs typeface="Helvetica Neue"/>
                <a:sym typeface="Helvetica Neue"/>
              </a:endParaRPr>
            </a:p>
          </p:txBody>
        </p:sp>
        <p:sp>
          <p:nvSpPr>
            <p:cNvPr id="618" name="Google Shape;618;p50"/>
            <p:cNvSpPr/>
            <p:nvPr/>
          </p:nvSpPr>
          <p:spPr>
            <a:xfrm>
              <a:off x="371475" y="1676400"/>
              <a:ext cx="357188" cy="241300"/>
            </a:xfrm>
            <a:prstGeom prst="rect">
              <a:avLst/>
            </a:prstGeom>
            <a:noFill/>
            <a:ln>
              <a:noFill/>
            </a:ln>
          </p:spPr>
          <p:txBody>
            <a:bodyPr anchorCtr="0" anchor="t" bIns="44450" lIns="90475" spcFirstLastPara="1" rIns="90475" wrap="square" tIns="44450">
              <a:spAutoFit/>
            </a:bodyPr>
            <a:lstStyle/>
            <a:p>
              <a:pPr indent="-63500" lvl="0" marL="0" marR="0" rtl="0" algn="ctr">
                <a:spcBef>
                  <a:spcPts val="0"/>
                </a:spcBef>
                <a:spcAft>
                  <a:spcPts val="0"/>
                </a:spcAft>
                <a:buClr>
                  <a:srgbClr val="8E0D30"/>
                </a:buClr>
                <a:buSzPts val="1000"/>
                <a:buFont typeface="Helvetica Neue"/>
                <a:buChar char="•"/>
              </a:pPr>
              <a:r>
                <a:rPr i="0" lang="en-US" sz="1000">
                  <a:solidFill>
                    <a:schemeClr val="dk1"/>
                  </a:solidFill>
                  <a:latin typeface="Helvetica Neue"/>
                  <a:ea typeface="Helvetica Neue"/>
                  <a:cs typeface="Helvetica Neue"/>
                  <a:sym typeface="Helvetica Neue"/>
                </a:rPr>
                <a:t>0.9</a:t>
              </a:r>
              <a:endParaRPr/>
            </a:p>
          </p:txBody>
        </p:sp>
        <p:sp>
          <p:nvSpPr>
            <p:cNvPr id="619" name="Google Shape;619;p50"/>
            <p:cNvSpPr/>
            <p:nvPr/>
          </p:nvSpPr>
          <p:spPr>
            <a:xfrm>
              <a:off x="358775" y="2006600"/>
              <a:ext cx="357188" cy="241300"/>
            </a:xfrm>
            <a:prstGeom prst="rect">
              <a:avLst/>
            </a:prstGeom>
            <a:noFill/>
            <a:ln>
              <a:noFill/>
            </a:ln>
          </p:spPr>
          <p:txBody>
            <a:bodyPr anchorCtr="0" anchor="t" bIns="44450" lIns="90475" spcFirstLastPara="1" rIns="90475" wrap="square" tIns="44450">
              <a:spAutoFit/>
            </a:bodyPr>
            <a:lstStyle/>
            <a:p>
              <a:pPr indent="-63500" lvl="0" marL="0" marR="0" rtl="0" algn="ctr">
                <a:spcBef>
                  <a:spcPts val="0"/>
                </a:spcBef>
                <a:spcAft>
                  <a:spcPts val="0"/>
                </a:spcAft>
                <a:buClr>
                  <a:srgbClr val="8E0D30"/>
                </a:buClr>
                <a:buSzPts val="1000"/>
                <a:buFont typeface="Helvetica Neue"/>
                <a:buChar char="•"/>
              </a:pPr>
              <a:r>
                <a:rPr i="0" lang="en-US" sz="1000">
                  <a:solidFill>
                    <a:schemeClr val="dk1"/>
                  </a:solidFill>
                  <a:latin typeface="Helvetica Neue"/>
                  <a:ea typeface="Helvetica Neue"/>
                  <a:cs typeface="Helvetica Neue"/>
                  <a:sym typeface="Helvetica Neue"/>
                </a:rPr>
                <a:t>0.8</a:t>
              </a:r>
              <a:endParaRPr/>
            </a:p>
          </p:txBody>
        </p:sp>
        <p:sp>
          <p:nvSpPr>
            <p:cNvPr id="620" name="Google Shape;620;p50"/>
            <p:cNvSpPr/>
            <p:nvPr/>
          </p:nvSpPr>
          <p:spPr>
            <a:xfrm>
              <a:off x="703263" y="5168900"/>
              <a:ext cx="250825" cy="241300"/>
            </a:xfrm>
            <a:prstGeom prst="rect">
              <a:avLst/>
            </a:prstGeom>
            <a:noFill/>
            <a:ln>
              <a:noFill/>
            </a:ln>
          </p:spPr>
          <p:txBody>
            <a:bodyPr anchorCtr="0" anchor="t" bIns="44450" lIns="90475" spcFirstLastPara="1" rIns="90475" wrap="square" tIns="44450">
              <a:spAutoFit/>
            </a:bodyPr>
            <a:lstStyle/>
            <a:p>
              <a:pPr indent="-63500" lvl="0" marL="0" marR="0" rtl="0" algn="ctr">
                <a:spcBef>
                  <a:spcPts val="0"/>
                </a:spcBef>
                <a:spcAft>
                  <a:spcPts val="0"/>
                </a:spcAft>
                <a:buClr>
                  <a:srgbClr val="8E0D30"/>
                </a:buClr>
                <a:buSzPts val="1000"/>
                <a:buFont typeface="Helvetica Neue"/>
                <a:buChar char="•"/>
              </a:pPr>
              <a:r>
                <a:rPr i="0" lang="en-US" sz="1000">
                  <a:solidFill>
                    <a:schemeClr val="dk1"/>
                  </a:solidFill>
                  <a:latin typeface="Helvetica Neue"/>
                  <a:ea typeface="Helvetica Neue"/>
                  <a:cs typeface="Helvetica Neue"/>
                  <a:sym typeface="Helvetica Neue"/>
                </a:rPr>
                <a:t>0</a:t>
              </a:r>
              <a:endParaRPr/>
            </a:p>
          </p:txBody>
        </p:sp>
        <p:sp>
          <p:nvSpPr>
            <p:cNvPr id="621" name="Google Shape;621;p50"/>
            <p:cNvSpPr/>
            <p:nvPr/>
          </p:nvSpPr>
          <p:spPr>
            <a:xfrm>
              <a:off x="449263" y="4965700"/>
              <a:ext cx="250825" cy="241300"/>
            </a:xfrm>
            <a:prstGeom prst="rect">
              <a:avLst/>
            </a:prstGeom>
            <a:noFill/>
            <a:ln>
              <a:noFill/>
            </a:ln>
          </p:spPr>
          <p:txBody>
            <a:bodyPr anchorCtr="0" anchor="t" bIns="44450" lIns="90475" spcFirstLastPara="1" rIns="90475" wrap="square" tIns="44450">
              <a:spAutoFit/>
            </a:bodyPr>
            <a:lstStyle/>
            <a:p>
              <a:pPr indent="-63500" lvl="0" marL="0" marR="0" rtl="0" algn="ctr">
                <a:spcBef>
                  <a:spcPts val="0"/>
                </a:spcBef>
                <a:spcAft>
                  <a:spcPts val="0"/>
                </a:spcAft>
                <a:buClr>
                  <a:srgbClr val="8E0D30"/>
                </a:buClr>
                <a:buSzPts val="1000"/>
                <a:buFont typeface="Helvetica Neue"/>
                <a:buChar char="•"/>
              </a:pPr>
              <a:r>
                <a:rPr i="0" lang="en-US" sz="1000">
                  <a:solidFill>
                    <a:schemeClr val="dk1"/>
                  </a:solidFill>
                  <a:latin typeface="Helvetica Neue"/>
                  <a:ea typeface="Helvetica Neue"/>
                  <a:cs typeface="Helvetica Neue"/>
                  <a:sym typeface="Helvetica Neue"/>
                </a:rPr>
                <a:t>0</a:t>
              </a:r>
              <a:endParaRPr/>
            </a:p>
          </p:txBody>
        </p:sp>
        <p:sp>
          <p:nvSpPr>
            <p:cNvPr id="622" name="Google Shape;622;p50"/>
            <p:cNvSpPr/>
            <p:nvPr/>
          </p:nvSpPr>
          <p:spPr>
            <a:xfrm>
              <a:off x="1004888" y="3065463"/>
              <a:ext cx="309562" cy="301625"/>
            </a:xfrm>
            <a:prstGeom prst="rect">
              <a:avLst/>
            </a:prstGeom>
            <a:noFill/>
            <a:ln>
              <a:noFill/>
            </a:ln>
          </p:spPr>
          <p:txBody>
            <a:bodyPr anchorCtr="0" anchor="t" bIns="44450" lIns="90475" spcFirstLastPara="1" rIns="90475" wrap="square" tIns="44450">
              <a:spAutoFit/>
            </a:bodyPr>
            <a:lstStyle/>
            <a:p>
              <a:pPr indent="-88900" lvl="0" marL="0" marR="0" rtl="0" algn="ctr">
                <a:spcBef>
                  <a:spcPts val="0"/>
                </a:spcBef>
                <a:spcAft>
                  <a:spcPts val="0"/>
                </a:spcAft>
                <a:buClr>
                  <a:srgbClr val="8E0D30"/>
                </a:buClr>
                <a:buSzPts val="1400"/>
                <a:buFont typeface="Helvetica Neue"/>
                <a:buChar char="•"/>
              </a:pPr>
              <a:r>
                <a:rPr b="1" i="0" lang="en-US" sz="1400">
                  <a:solidFill>
                    <a:srgbClr val="037C03"/>
                  </a:solidFill>
                  <a:latin typeface="Helvetica Neue"/>
                  <a:ea typeface="Helvetica Neue"/>
                  <a:cs typeface="Helvetica Neue"/>
                  <a:sym typeface="Helvetica Neue"/>
                </a:rPr>
                <a:t>A</a:t>
              </a:r>
              <a:endParaRPr/>
            </a:p>
          </p:txBody>
        </p:sp>
        <p:cxnSp>
          <p:nvCxnSpPr>
            <p:cNvPr id="623" name="Google Shape;623;p50"/>
            <p:cNvCxnSpPr/>
            <p:nvPr/>
          </p:nvCxnSpPr>
          <p:spPr>
            <a:xfrm rot="-5400000">
              <a:off x="723900" y="4991100"/>
              <a:ext cx="228600" cy="0"/>
            </a:xfrm>
            <a:prstGeom prst="straightConnector1">
              <a:avLst/>
            </a:prstGeom>
            <a:noFill/>
            <a:ln cap="flat" cmpd="sng" w="25400">
              <a:solidFill>
                <a:srgbClr val="FF0000"/>
              </a:solidFill>
              <a:prstDash val="solid"/>
              <a:round/>
              <a:headEnd len="med" w="med" type="none"/>
              <a:tailEnd len="med" w="med" type="none"/>
            </a:ln>
          </p:spPr>
        </p:cxnSp>
        <p:cxnSp>
          <p:nvCxnSpPr>
            <p:cNvPr id="624" name="Google Shape;624;p50"/>
            <p:cNvCxnSpPr/>
            <p:nvPr/>
          </p:nvCxnSpPr>
          <p:spPr>
            <a:xfrm rot="-5400000">
              <a:off x="723900" y="4762500"/>
              <a:ext cx="228600" cy="0"/>
            </a:xfrm>
            <a:prstGeom prst="straightConnector1">
              <a:avLst/>
            </a:prstGeom>
            <a:noFill/>
            <a:ln cap="flat" cmpd="sng" w="25400">
              <a:solidFill>
                <a:srgbClr val="FF0000"/>
              </a:solidFill>
              <a:prstDash val="solid"/>
              <a:round/>
              <a:headEnd len="med" w="med" type="none"/>
              <a:tailEnd len="med" w="med" type="none"/>
            </a:ln>
          </p:spPr>
        </p:cxnSp>
        <p:cxnSp>
          <p:nvCxnSpPr>
            <p:cNvPr id="625" name="Google Shape;625;p50"/>
            <p:cNvCxnSpPr/>
            <p:nvPr/>
          </p:nvCxnSpPr>
          <p:spPr>
            <a:xfrm>
              <a:off x="838200" y="4648200"/>
              <a:ext cx="152400" cy="0"/>
            </a:xfrm>
            <a:prstGeom prst="straightConnector1">
              <a:avLst/>
            </a:prstGeom>
            <a:noFill/>
            <a:ln cap="flat" cmpd="sng" w="25400">
              <a:solidFill>
                <a:srgbClr val="FF0000"/>
              </a:solidFill>
              <a:prstDash val="solid"/>
              <a:round/>
              <a:headEnd len="med" w="med" type="none"/>
              <a:tailEnd len="med" w="med" type="none"/>
            </a:ln>
          </p:spPr>
        </p:cxnSp>
        <p:cxnSp>
          <p:nvCxnSpPr>
            <p:cNvPr id="626" name="Google Shape;626;p50"/>
            <p:cNvCxnSpPr/>
            <p:nvPr/>
          </p:nvCxnSpPr>
          <p:spPr>
            <a:xfrm>
              <a:off x="762000" y="5638800"/>
              <a:ext cx="4572000" cy="1588"/>
            </a:xfrm>
            <a:prstGeom prst="straightConnector1">
              <a:avLst/>
            </a:prstGeom>
            <a:noFill/>
            <a:ln cap="flat" cmpd="sng" w="9525">
              <a:solidFill>
                <a:srgbClr val="FFC000"/>
              </a:solidFill>
              <a:prstDash val="solid"/>
              <a:round/>
              <a:headEnd len="med" w="med" type="none"/>
              <a:tailEnd len="med" w="med" type="stealth"/>
            </a:ln>
          </p:spPr>
        </p:cxnSp>
        <p:sp>
          <p:nvSpPr>
            <p:cNvPr id="627" name="Google Shape;627;p50"/>
            <p:cNvSpPr/>
            <p:nvPr/>
          </p:nvSpPr>
          <p:spPr>
            <a:xfrm>
              <a:off x="2224433" y="5791200"/>
              <a:ext cx="1734448" cy="305212"/>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Clr>
                  <a:srgbClr val="8E0D30"/>
                </a:buClr>
                <a:buSzPts val="1400"/>
                <a:buFont typeface="Helvetica Neue"/>
                <a:buNone/>
              </a:pPr>
              <a:r>
                <a:rPr b="1" i="0" lang="en-US" sz="1400">
                  <a:solidFill>
                    <a:srgbClr val="FFC000"/>
                  </a:solidFill>
                  <a:latin typeface="Helvetica Neue"/>
                  <a:ea typeface="Helvetica Neue"/>
                  <a:cs typeface="Helvetica Neue"/>
                  <a:sym typeface="Helvetica Neue"/>
                </a:rPr>
                <a:t>decreasing cutoff</a:t>
              </a:r>
              <a:endParaRPr/>
            </a:p>
          </p:txBody>
        </p:sp>
      </p:grpSp>
      <p:sp>
        <p:nvSpPr>
          <p:cNvPr id="628" name="Google Shape;628;p50"/>
          <p:cNvSpPr txBox="1"/>
          <p:nvPr/>
        </p:nvSpPr>
        <p:spPr>
          <a:xfrm>
            <a:off x="914621" y="4902200"/>
            <a:ext cx="2208233" cy="634020"/>
          </a:xfrm>
          <a:prstGeom prst="rect">
            <a:avLst/>
          </a:prstGeom>
          <a:solidFill>
            <a:srgbClr val="E5E5E5"/>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600"/>
              <a:buFont typeface="Tahoma"/>
              <a:buNone/>
            </a:pPr>
            <a:r>
              <a:rPr lang="en-US" sz="1600">
                <a:solidFill>
                  <a:schemeClr val="dk1"/>
                </a:solidFill>
                <a:latin typeface="Tahoma"/>
                <a:ea typeface="Tahoma"/>
                <a:cs typeface="Tahoma"/>
                <a:sym typeface="Tahoma"/>
              </a:rPr>
              <a:t>Nothing is predicted +</a:t>
            </a:r>
            <a:endParaRPr/>
          </a:p>
          <a:p>
            <a:pPr indent="0" lvl="0" marL="0" marR="0" rtl="0" algn="ctr">
              <a:spcBef>
                <a:spcPts val="320"/>
              </a:spcBef>
              <a:spcAft>
                <a:spcPts val="0"/>
              </a:spcAft>
              <a:buClr>
                <a:srgbClr val="8E0D30"/>
              </a:buClr>
              <a:buSzPts val="1600"/>
              <a:buFont typeface="Tahoma"/>
              <a:buNone/>
            </a:pPr>
            <a:r>
              <a:rPr lang="en-US" sz="1600">
                <a:solidFill>
                  <a:schemeClr val="dk1"/>
                </a:solidFill>
                <a:latin typeface="Tahoma"/>
                <a:ea typeface="Tahoma"/>
                <a:cs typeface="Tahoma"/>
                <a:sym typeface="Tahoma"/>
              </a:rPr>
              <a:t>(0,0)</a:t>
            </a:r>
            <a:endParaRPr/>
          </a:p>
        </p:txBody>
      </p:sp>
      <p:sp>
        <p:nvSpPr>
          <p:cNvPr id="629" name="Google Shape;629;p50"/>
          <p:cNvSpPr txBox="1"/>
          <p:nvPr/>
        </p:nvSpPr>
        <p:spPr>
          <a:xfrm>
            <a:off x="1042309" y="901978"/>
            <a:ext cx="1989543" cy="634020"/>
          </a:xfrm>
          <a:prstGeom prst="rect">
            <a:avLst/>
          </a:prstGeom>
          <a:solidFill>
            <a:srgbClr val="E5E5E5"/>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Clr>
                <a:srgbClr val="8E0D30"/>
              </a:buClr>
              <a:buSzPts val="1600"/>
              <a:buFont typeface="Tahoma"/>
              <a:buNone/>
            </a:pPr>
            <a:r>
              <a:rPr lang="en-US" sz="1600">
                <a:solidFill>
                  <a:schemeClr val="dk1"/>
                </a:solidFill>
                <a:latin typeface="Tahoma"/>
                <a:ea typeface="Tahoma"/>
                <a:cs typeface="Tahoma"/>
                <a:sym typeface="Tahoma"/>
              </a:rPr>
              <a:t>Perfect Model</a:t>
            </a:r>
            <a:endParaRPr/>
          </a:p>
          <a:p>
            <a:pPr indent="0" lvl="0" marL="0" marR="0" rtl="0" algn="ctr">
              <a:spcBef>
                <a:spcPts val="320"/>
              </a:spcBef>
              <a:spcAft>
                <a:spcPts val="0"/>
              </a:spcAft>
              <a:buClr>
                <a:srgbClr val="8E0D30"/>
              </a:buClr>
              <a:buSzPts val="1600"/>
              <a:buFont typeface="Tahoma"/>
              <a:buNone/>
            </a:pPr>
            <a:r>
              <a:rPr lang="en-US" sz="1600">
                <a:solidFill>
                  <a:schemeClr val="dk1"/>
                </a:solidFill>
                <a:latin typeface="Tahoma"/>
                <a:ea typeface="Tahoma"/>
                <a:cs typeface="Tahoma"/>
                <a:sym typeface="Tahoma"/>
              </a:rPr>
              <a:t>(1,0)</a:t>
            </a:r>
            <a:endParaRPr/>
          </a:p>
        </p:txBody>
      </p:sp>
      <p:sp>
        <p:nvSpPr>
          <p:cNvPr id="630" name="Google Shape;630;p50"/>
          <p:cNvSpPr txBox="1"/>
          <p:nvPr/>
        </p:nvSpPr>
        <p:spPr>
          <a:xfrm>
            <a:off x="7162861" y="2095478"/>
            <a:ext cx="1989543" cy="880241"/>
          </a:xfrm>
          <a:prstGeom prst="rect">
            <a:avLst/>
          </a:prstGeom>
          <a:solidFill>
            <a:srgbClr val="E5E5E5"/>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Clr>
                <a:srgbClr val="8E0D30"/>
              </a:buClr>
              <a:buSzPts val="1600"/>
              <a:buFont typeface="Tahoma"/>
              <a:buNone/>
            </a:pPr>
            <a:r>
              <a:rPr lang="en-US" sz="1600">
                <a:solidFill>
                  <a:schemeClr val="dk1"/>
                </a:solidFill>
                <a:latin typeface="Tahoma"/>
                <a:ea typeface="Tahoma"/>
                <a:cs typeface="Tahoma"/>
                <a:sym typeface="Tahoma"/>
              </a:rPr>
              <a:t>Everything predicted +</a:t>
            </a:r>
            <a:endParaRPr/>
          </a:p>
          <a:p>
            <a:pPr indent="0" lvl="0" marL="0" marR="0" rtl="0" algn="ctr">
              <a:spcBef>
                <a:spcPts val="320"/>
              </a:spcBef>
              <a:spcAft>
                <a:spcPts val="0"/>
              </a:spcAft>
              <a:buClr>
                <a:srgbClr val="8E0D30"/>
              </a:buClr>
              <a:buSzPts val="1600"/>
              <a:buFont typeface="Tahoma"/>
              <a:buNone/>
            </a:pPr>
            <a:r>
              <a:rPr lang="en-US" sz="1600">
                <a:solidFill>
                  <a:schemeClr val="dk1"/>
                </a:solidFill>
                <a:latin typeface="Tahoma"/>
                <a:ea typeface="Tahoma"/>
                <a:cs typeface="Tahoma"/>
                <a:sym typeface="Tahoma"/>
              </a:rPr>
              <a:t>(1,1)</a:t>
            </a:r>
            <a:endParaRPr/>
          </a:p>
        </p:txBody>
      </p:sp>
      <p:sp>
        <p:nvSpPr>
          <p:cNvPr id="631" name="Google Shape;631;p50"/>
          <p:cNvSpPr txBox="1"/>
          <p:nvPr/>
        </p:nvSpPr>
        <p:spPr>
          <a:xfrm>
            <a:off x="5706015" y="3623503"/>
            <a:ext cx="1989543" cy="584775"/>
          </a:xfrm>
          <a:prstGeom prst="rect">
            <a:avLst/>
          </a:prstGeom>
          <a:solidFill>
            <a:srgbClr val="E5E5E5"/>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Clr>
                <a:srgbClr val="8E0D30"/>
              </a:buClr>
              <a:buSzPts val="1600"/>
              <a:buFont typeface="Tahoma"/>
              <a:buNone/>
            </a:pPr>
            <a:r>
              <a:rPr lang="en-US" sz="1600">
                <a:solidFill>
                  <a:schemeClr val="dk1"/>
                </a:solidFill>
                <a:latin typeface="Tahoma"/>
                <a:ea typeface="Tahoma"/>
                <a:cs typeface="Tahoma"/>
                <a:sym typeface="Tahoma"/>
              </a:rPr>
              <a:t>Line represents null or random model</a:t>
            </a:r>
            <a:endParaRPr/>
          </a:p>
        </p:txBody>
      </p:sp>
      <p:cxnSp>
        <p:nvCxnSpPr>
          <p:cNvPr id="632" name="Google Shape;632;p50"/>
          <p:cNvCxnSpPr/>
          <p:nvPr/>
        </p:nvCxnSpPr>
        <p:spPr>
          <a:xfrm>
            <a:off x="3160943" y="1019941"/>
            <a:ext cx="561985" cy="53209"/>
          </a:xfrm>
          <a:prstGeom prst="straightConnector1">
            <a:avLst/>
          </a:prstGeom>
          <a:noFill/>
          <a:ln cap="flat" cmpd="sng" w="9525">
            <a:solidFill>
              <a:srgbClr val="2E2E97"/>
            </a:solidFill>
            <a:prstDash val="solid"/>
            <a:round/>
            <a:headEnd len="sm" w="sm" type="none"/>
            <a:tailEnd len="med" w="med" type="triangle"/>
          </a:ln>
        </p:spPr>
      </p:cxnSp>
      <p:cxnSp>
        <p:nvCxnSpPr>
          <p:cNvPr id="633" name="Google Shape;633;p50"/>
          <p:cNvCxnSpPr/>
          <p:nvPr/>
        </p:nvCxnSpPr>
        <p:spPr>
          <a:xfrm rot="10800000">
            <a:off x="6008134" y="3070868"/>
            <a:ext cx="108744" cy="460560"/>
          </a:xfrm>
          <a:prstGeom prst="straightConnector1">
            <a:avLst/>
          </a:prstGeom>
          <a:noFill/>
          <a:ln cap="flat" cmpd="sng" w="9525">
            <a:solidFill>
              <a:srgbClr val="2E2E97"/>
            </a:solidFill>
            <a:prstDash val="solid"/>
            <a:round/>
            <a:headEnd len="sm" w="sm" type="none"/>
            <a:tailEnd len="med" w="med" type="triangle"/>
          </a:ln>
        </p:spPr>
      </p:cxnSp>
      <p:cxnSp>
        <p:nvCxnSpPr>
          <p:cNvPr id="634" name="Google Shape;634;p50"/>
          <p:cNvCxnSpPr/>
          <p:nvPr/>
        </p:nvCxnSpPr>
        <p:spPr>
          <a:xfrm flipH="1" rot="10800000">
            <a:off x="8099660" y="1422951"/>
            <a:ext cx="57972" cy="654492"/>
          </a:xfrm>
          <a:prstGeom prst="straightConnector1">
            <a:avLst/>
          </a:prstGeom>
          <a:noFill/>
          <a:ln cap="flat" cmpd="sng" w="9525">
            <a:solidFill>
              <a:srgbClr val="2E2E97"/>
            </a:solidFill>
            <a:prstDash val="solid"/>
            <a:round/>
            <a:headEnd len="sm" w="sm" type="none"/>
            <a:tailEnd len="med" w="med" type="triangle"/>
          </a:ln>
        </p:spPr>
      </p:cxnSp>
      <p:cxnSp>
        <p:nvCxnSpPr>
          <p:cNvPr id="635" name="Google Shape;635;p50"/>
          <p:cNvCxnSpPr>
            <a:endCxn id="621" idx="3"/>
          </p:cNvCxnSpPr>
          <p:nvPr/>
        </p:nvCxnSpPr>
        <p:spPr>
          <a:xfrm flipH="1" rot="10800000">
            <a:off x="3253266" y="4781550"/>
            <a:ext cx="515700" cy="363000"/>
          </a:xfrm>
          <a:prstGeom prst="straightConnector1">
            <a:avLst/>
          </a:prstGeom>
          <a:noFill/>
          <a:ln cap="flat" cmpd="sng" w="9525">
            <a:solidFill>
              <a:srgbClr val="2E2E97"/>
            </a:solidFill>
            <a:prstDash val="solid"/>
            <a:round/>
            <a:headEnd len="sm" w="sm" type="none"/>
            <a:tailEnd len="med" w="med" type="triangle"/>
          </a:ln>
        </p:spPr>
      </p:cxnSp>
      <p:sp>
        <p:nvSpPr>
          <p:cNvPr id="636" name="Google Shape;636;p50"/>
          <p:cNvSpPr txBox="1"/>
          <p:nvPr/>
        </p:nvSpPr>
        <p:spPr>
          <a:xfrm>
            <a:off x="4277219" y="1546733"/>
            <a:ext cx="2198434" cy="461665"/>
          </a:xfrm>
          <a:prstGeom prst="rect">
            <a:avLst/>
          </a:prstGeom>
          <a:solidFill>
            <a:srgbClr val="E5E5E5"/>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Clr>
                <a:srgbClr val="8E0D30"/>
              </a:buClr>
              <a:buSzPts val="1200"/>
              <a:buFont typeface="Tahoma"/>
              <a:buNone/>
            </a:pPr>
            <a:r>
              <a:rPr lang="en-US" sz="1200">
                <a:solidFill>
                  <a:schemeClr val="dk1"/>
                </a:solidFill>
                <a:latin typeface="Tahoma"/>
                <a:ea typeface="Tahoma"/>
                <a:cs typeface="Tahoma"/>
                <a:sym typeface="Tahoma"/>
              </a:rPr>
              <a:t>”Good” models are further from random line</a:t>
            </a:r>
            <a:endParaRPr/>
          </a:p>
        </p:txBody>
      </p:sp>
      <p:cxnSp>
        <p:nvCxnSpPr>
          <p:cNvPr id="637" name="Google Shape;637;p50"/>
          <p:cNvCxnSpPr/>
          <p:nvPr/>
        </p:nvCxnSpPr>
        <p:spPr>
          <a:xfrm rot="10800000">
            <a:off x="4987515" y="2198898"/>
            <a:ext cx="463310" cy="429084"/>
          </a:xfrm>
          <a:prstGeom prst="straightConnector1">
            <a:avLst/>
          </a:prstGeom>
          <a:noFill/>
          <a:ln cap="flat" cmpd="sng" w="9525">
            <a:solidFill>
              <a:srgbClr val="2E2E97"/>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1"/>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from DSB</a:t>
            </a:r>
            <a:endParaRPr/>
          </a:p>
        </p:txBody>
      </p:sp>
      <p:sp>
        <p:nvSpPr>
          <p:cNvPr id="643" name="Google Shape;643;p5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pic>
        <p:nvPicPr>
          <p:cNvPr descr="A diagram of a graph&#10;&#10;Description automatically generated" id="644" name="Google Shape;644;p51"/>
          <p:cNvPicPr preferRelativeResize="0"/>
          <p:nvPr/>
        </p:nvPicPr>
        <p:blipFill rotWithShape="1">
          <a:blip r:embed="rId3">
            <a:alphaModFix/>
          </a:blip>
          <a:srcRect b="0" l="0" r="0" t="0"/>
          <a:stretch/>
        </p:blipFill>
        <p:spPr>
          <a:xfrm>
            <a:off x="2063784" y="874531"/>
            <a:ext cx="6724549" cy="5305437"/>
          </a:xfrm>
          <a:prstGeom prst="rect">
            <a:avLst/>
          </a:prstGeom>
          <a:noFill/>
          <a:ln>
            <a:noFill/>
          </a:ln>
        </p:spPr>
      </p:pic>
      <p:sp>
        <p:nvSpPr>
          <p:cNvPr id="645" name="Google Shape;645;p51"/>
          <p:cNvSpPr txBox="1"/>
          <p:nvPr/>
        </p:nvSpPr>
        <p:spPr>
          <a:xfrm>
            <a:off x="6299776" y="6413698"/>
            <a:ext cx="881973" cy="307777"/>
          </a:xfrm>
          <a:prstGeom prst="rect">
            <a:avLst/>
          </a:prstGeom>
          <a:solidFill>
            <a:srgbClr val="E5E5E5"/>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400"/>
              <a:buFont typeface="Tahoma"/>
              <a:buNone/>
            </a:pPr>
            <a:r>
              <a:rPr lang="en-US" sz="1400">
                <a:solidFill>
                  <a:schemeClr val="dk1"/>
                </a:solidFill>
                <a:latin typeface="Tahoma"/>
                <a:ea typeface="Tahoma"/>
                <a:cs typeface="Tahoma"/>
                <a:sym typeface="Tahoma"/>
              </a:rPr>
              <a:t>PF p 218</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52"/>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Why ROC?</a:t>
            </a:r>
            <a:endParaRPr/>
          </a:p>
        </p:txBody>
      </p:sp>
      <p:sp>
        <p:nvSpPr>
          <p:cNvPr id="652" name="Google Shape;652;p52"/>
          <p:cNvSpPr txBox="1"/>
          <p:nvPr>
            <p:ph idx="1" type="body"/>
          </p:nvPr>
        </p:nvSpPr>
        <p:spPr>
          <a:xfrm>
            <a:off x="457200" y="1021899"/>
            <a:ext cx="8229600" cy="4814202"/>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Has some nice qualities</a:t>
            </a:r>
            <a:endParaRPr/>
          </a:p>
          <a:p>
            <a:pPr indent="-130175" lvl="0" marL="257175" rtl="0" algn="l">
              <a:spcBef>
                <a:spcPts val="400"/>
              </a:spcBef>
              <a:spcAft>
                <a:spcPts val="0"/>
              </a:spcAft>
              <a:buClr>
                <a:schemeClr val="dk1"/>
              </a:buClr>
              <a:buSzPts val="20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The underlying probabilities are not relevant</a:t>
            </a:r>
            <a:endParaRPr/>
          </a:p>
          <a:p>
            <a:pPr indent="-214312" lvl="1" marL="557213" rtl="0" algn="l">
              <a:spcBef>
                <a:spcPts val="360"/>
              </a:spcBef>
              <a:spcAft>
                <a:spcPts val="0"/>
              </a:spcAft>
              <a:buClr>
                <a:schemeClr val="dk1"/>
              </a:buClr>
              <a:buSzPts val="1800"/>
              <a:buFont typeface="Tahoma"/>
              <a:buChar char="–"/>
            </a:pPr>
            <a:r>
              <a:rPr lang="en-US"/>
              <a:t>Only measures the quality of the ranking</a:t>
            </a:r>
            <a:endParaRPr/>
          </a:p>
          <a:p>
            <a:pPr indent="-100012" lvl="1" marL="557213" rtl="0" algn="l">
              <a:spcBef>
                <a:spcPts val="360"/>
              </a:spcBef>
              <a:spcAft>
                <a:spcPts val="0"/>
              </a:spcAft>
              <a:buClr>
                <a:schemeClr val="dk1"/>
              </a:buClr>
              <a:buSzPts val="18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Not impacted by the baserate</a:t>
            </a:r>
            <a:endParaRPr/>
          </a:p>
          <a:p>
            <a:pPr indent="-214312" lvl="1" marL="557213" rtl="0" algn="l">
              <a:spcBef>
                <a:spcPts val="360"/>
              </a:spcBef>
              <a:spcAft>
                <a:spcPts val="0"/>
              </a:spcAft>
              <a:buClr>
                <a:schemeClr val="dk1"/>
              </a:buClr>
              <a:buSzPts val="1800"/>
              <a:buFont typeface="Tahoma"/>
              <a:buChar char="–"/>
            </a:pPr>
            <a:r>
              <a:rPr lang="en-US"/>
              <a:t>All curves go from (0,0) to (1,1)</a:t>
            </a:r>
            <a:endParaRPr/>
          </a:p>
          <a:p>
            <a:pPr indent="-214312" lvl="1" marL="557213" rtl="0" algn="l">
              <a:spcBef>
                <a:spcPts val="360"/>
              </a:spcBef>
              <a:spcAft>
                <a:spcPts val="0"/>
              </a:spcAft>
              <a:buClr>
                <a:schemeClr val="dk1"/>
              </a:buClr>
              <a:buSzPts val="1800"/>
              <a:buFont typeface="Tahoma"/>
              <a:buChar char="–"/>
            </a:pPr>
            <a:r>
              <a:rPr lang="en-US"/>
              <a:t>Allows comparisons of different models, even different data sets</a:t>
            </a:r>
            <a:endParaRPr/>
          </a:p>
          <a:p>
            <a:pPr indent="0" lvl="2" marL="685800" rtl="0" algn="l">
              <a:spcBef>
                <a:spcPts val="320"/>
              </a:spcBef>
              <a:spcAft>
                <a:spcPts val="0"/>
              </a:spcAft>
              <a:buClr>
                <a:schemeClr val="dk1"/>
              </a:buClr>
              <a:buSzPts val="1600"/>
              <a:buFont typeface="Tahoma"/>
              <a:buNone/>
            </a:pPr>
            <a:r>
              <a:t/>
            </a:r>
            <a:endParaRPr/>
          </a:p>
          <a:p>
            <a:pPr indent="0" lvl="2" marL="685800" rtl="0" algn="l">
              <a:spcBef>
                <a:spcPts val="320"/>
              </a:spcBef>
              <a:spcAft>
                <a:spcPts val="0"/>
              </a:spcAft>
              <a:buClr>
                <a:schemeClr val="dk1"/>
              </a:buClr>
              <a:buSzPts val="16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Allows itself to a single metric of performance for a given model, regardless of baserate …</a:t>
            </a:r>
            <a:endParaRPr/>
          </a:p>
          <a:p>
            <a:pPr indent="0" lvl="1" marL="342900" rtl="0" algn="l">
              <a:spcBef>
                <a:spcPts val="360"/>
              </a:spcBef>
              <a:spcAft>
                <a:spcPts val="0"/>
              </a:spcAft>
              <a:buClr>
                <a:schemeClr val="dk1"/>
              </a:buClr>
              <a:buSzPts val="1800"/>
              <a:buFont typeface="Tahoma"/>
              <a:buNone/>
            </a:pPr>
            <a:r>
              <a:t/>
            </a:r>
            <a:endParaRPr/>
          </a:p>
          <a:p>
            <a:pPr indent="0" lvl="1" marL="342900" rtl="0" algn="l">
              <a:spcBef>
                <a:spcPts val="360"/>
              </a:spcBef>
              <a:spcAft>
                <a:spcPts val="0"/>
              </a:spcAft>
              <a:buClr>
                <a:schemeClr val="dk1"/>
              </a:buClr>
              <a:buSzPts val="1800"/>
              <a:buFont typeface="Tahoma"/>
              <a:buNone/>
            </a:pPr>
            <a:r>
              <a:t/>
            </a:r>
            <a:endParaRPr/>
          </a:p>
          <a:p>
            <a:pPr indent="-130175" lvl="0" marL="257175" rtl="0" algn="l">
              <a:spcBef>
                <a:spcPts val="400"/>
              </a:spcBef>
              <a:spcAft>
                <a:spcPts val="0"/>
              </a:spcAft>
              <a:buClr>
                <a:schemeClr val="dk1"/>
              </a:buClr>
              <a:buSzPts val="2000"/>
              <a:buFont typeface="Tahoma"/>
              <a:buNone/>
            </a:pPr>
            <a:r>
              <a:t/>
            </a:r>
            <a:endParaRPr/>
          </a:p>
        </p:txBody>
      </p:sp>
      <p:sp>
        <p:nvSpPr>
          <p:cNvPr id="653" name="Google Shape;653;p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3"/>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AUC</a:t>
            </a:r>
            <a:endParaRPr/>
          </a:p>
        </p:txBody>
      </p:sp>
      <p:sp>
        <p:nvSpPr>
          <p:cNvPr id="660" name="Google Shape;660;p53"/>
          <p:cNvSpPr txBox="1"/>
          <p:nvPr>
            <p:ph idx="1" type="body"/>
          </p:nvPr>
        </p:nvSpPr>
        <p:spPr>
          <a:xfrm>
            <a:off x="457200" y="1434164"/>
            <a:ext cx="8229600" cy="4814202"/>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AUC = Area under the ROC curve</a:t>
            </a:r>
            <a:endParaRPr/>
          </a:p>
          <a:p>
            <a:pPr indent="-214312" lvl="1" marL="557213" rtl="0" algn="l">
              <a:spcBef>
                <a:spcPts val="360"/>
              </a:spcBef>
              <a:spcAft>
                <a:spcPts val="0"/>
              </a:spcAft>
              <a:buClr>
                <a:schemeClr val="dk1"/>
              </a:buClr>
              <a:buSzPts val="1800"/>
              <a:buFont typeface="Tahoma"/>
              <a:buChar char="–"/>
            </a:pPr>
            <a:r>
              <a:rPr lang="en-US"/>
              <a:t>Literally just the calculated area under the ROC curve</a:t>
            </a:r>
            <a:endParaRPr/>
          </a:p>
          <a:p>
            <a:pPr indent="-100012" lvl="1" marL="557213" rtl="0" algn="l">
              <a:spcBef>
                <a:spcPts val="360"/>
              </a:spcBef>
              <a:spcAft>
                <a:spcPts val="0"/>
              </a:spcAft>
              <a:buClr>
                <a:schemeClr val="dk1"/>
              </a:buClr>
              <a:buSzPts val="1800"/>
              <a:buFont typeface="Tahoma"/>
              <a:buNone/>
            </a:pPr>
            <a:r>
              <a:t/>
            </a:r>
            <a:endParaRPr/>
          </a:p>
          <a:p>
            <a:pPr indent="0" lvl="1" marL="342900" rtl="0" algn="l">
              <a:spcBef>
                <a:spcPts val="360"/>
              </a:spcBef>
              <a:spcAft>
                <a:spcPts val="0"/>
              </a:spcAft>
              <a:buClr>
                <a:schemeClr val="dk1"/>
              </a:buClr>
              <a:buSzPts val="18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Has become a standard metric for machine learning models due to some nice properties</a:t>
            </a:r>
            <a:endParaRPr/>
          </a:p>
          <a:p>
            <a:pPr indent="-214312" lvl="1" marL="557213" rtl="0" algn="l">
              <a:spcBef>
                <a:spcPts val="360"/>
              </a:spcBef>
              <a:spcAft>
                <a:spcPts val="0"/>
              </a:spcAft>
              <a:buClr>
                <a:schemeClr val="dk1"/>
              </a:buClr>
              <a:buSzPts val="1800"/>
              <a:buFont typeface="Tahoma"/>
              <a:buChar char="–"/>
            </a:pPr>
            <a:r>
              <a:rPr lang="en-US"/>
              <a:t>Measures the overall ranking quality of the model</a:t>
            </a:r>
            <a:endParaRPr/>
          </a:p>
          <a:p>
            <a:pPr indent="-214312" lvl="1" marL="557213" rtl="0" algn="l">
              <a:spcBef>
                <a:spcPts val="360"/>
              </a:spcBef>
              <a:spcAft>
                <a:spcPts val="0"/>
              </a:spcAft>
              <a:buClr>
                <a:schemeClr val="dk2"/>
              </a:buClr>
              <a:buSzPts val="1800"/>
              <a:buFont typeface="Tahoma"/>
              <a:buChar char="–"/>
            </a:pPr>
            <a:r>
              <a:rPr lang="en-US">
                <a:solidFill>
                  <a:schemeClr val="dk2"/>
                </a:solidFill>
              </a:rPr>
              <a:t>Interpretation: probability that model will rank a positive case higher than a negative case</a:t>
            </a:r>
            <a:endParaRPr/>
          </a:p>
          <a:p>
            <a:pPr indent="-214312" lvl="1" marL="557213" rtl="0" algn="l">
              <a:spcBef>
                <a:spcPts val="360"/>
              </a:spcBef>
              <a:spcAft>
                <a:spcPts val="0"/>
              </a:spcAft>
              <a:buClr>
                <a:schemeClr val="dk2"/>
              </a:buClr>
              <a:buSzPts val="1800"/>
              <a:buFont typeface="Tahoma"/>
              <a:buChar char="–"/>
            </a:pPr>
            <a:r>
              <a:rPr lang="en-US">
                <a:solidFill>
                  <a:schemeClr val="dk2"/>
                </a:solidFill>
              </a:rPr>
              <a:t>Robust to outliers</a:t>
            </a:r>
            <a:endParaRPr/>
          </a:p>
          <a:p>
            <a:pPr indent="-214312" lvl="1" marL="557213" rtl="0" algn="l">
              <a:spcBef>
                <a:spcPts val="360"/>
              </a:spcBef>
              <a:spcAft>
                <a:spcPts val="0"/>
              </a:spcAft>
              <a:buClr>
                <a:schemeClr val="dk2"/>
              </a:buClr>
              <a:buSzPts val="1800"/>
              <a:buFont typeface="Tahoma"/>
              <a:buChar char="–"/>
            </a:pPr>
            <a:r>
              <a:rPr lang="en-US">
                <a:solidFill>
                  <a:schemeClr val="dk2"/>
                </a:solidFill>
              </a:rPr>
              <a:t>Independent of baserate</a:t>
            </a:r>
            <a:endParaRPr>
              <a:solidFill>
                <a:schemeClr val="dk2"/>
              </a:solidFill>
            </a:endParaRPr>
          </a:p>
          <a:p>
            <a:pPr indent="-214312" lvl="1" marL="557213" rtl="0" algn="l">
              <a:spcBef>
                <a:spcPts val="360"/>
              </a:spcBef>
              <a:spcAft>
                <a:spcPts val="0"/>
              </a:spcAft>
              <a:buClr>
                <a:schemeClr val="dk2"/>
              </a:buClr>
              <a:buSzPts val="1800"/>
              <a:buFont typeface="Tahoma"/>
              <a:buChar char="–"/>
            </a:pPr>
            <a:r>
              <a:rPr lang="en-US">
                <a:solidFill>
                  <a:schemeClr val="dk2"/>
                </a:solidFill>
              </a:rPr>
              <a:t>Bounded between 0 and 1</a:t>
            </a:r>
            <a:endParaRPr/>
          </a:p>
          <a:p>
            <a:pPr indent="-214312" lvl="1" marL="557213" rtl="0" algn="l">
              <a:spcBef>
                <a:spcPts val="360"/>
              </a:spcBef>
              <a:spcAft>
                <a:spcPts val="0"/>
              </a:spcAft>
              <a:buClr>
                <a:schemeClr val="dk2"/>
              </a:buClr>
              <a:buSzPts val="1800"/>
              <a:buFont typeface="Tahoma"/>
              <a:buChar char="–"/>
            </a:pPr>
            <a:r>
              <a:rPr lang="en-US">
                <a:solidFill>
                  <a:schemeClr val="dk2"/>
                </a:solidFill>
              </a:rPr>
              <a:t>0.5 means no better than random model</a:t>
            </a:r>
            <a:endParaRPr/>
          </a:p>
          <a:p>
            <a:pPr indent="-100012" lvl="1" marL="557213" rtl="0" algn="l">
              <a:spcBef>
                <a:spcPts val="360"/>
              </a:spcBef>
              <a:spcAft>
                <a:spcPts val="0"/>
              </a:spcAft>
              <a:buClr>
                <a:schemeClr val="dk1"/>
              </a:buClr>
              <a:buSzPts val="1800"/>
              <a:buFont typeface="Tahoma"/>
              <a:buNone/>
            </a:pPr>
            <a:r>
              <a:t/>
            </a:r>
            <a:endParaRPr>
              <a:solidFill>
                <a:schemeClr val="dk2"/>
              </a:solidFill>
            </a:endParaRPr>
          </a:p>
          <a:p>
            <a:pPr indent="-100012" lvl="1" marL="557213" rtl="0" algn="l">
              <a:spcBef>
                <a:spcPts val="360"/>
              </a:spcBef>
              <a:spcAft>
                <a:spcPts val="0"/>
              </a:spcAft>
              <a:buClr>
                <a:schemeClr val="dk1"/>
              </a:buClr>
              <a:buSzPts val="1800"/>
              <a:buFont typeface="Tahoma"/>
              <a:buNone/>
            </a:pPr>
            <a:r>
              <a:t/>
            </a:r>
            <a:endParaRPr>
              <a:solidFill>
                <a:schemeClr val="dk2"/>
              </a:solidFill>
            </a:endParaRPr>
          </a:p>
          <a:p>
            <a:pPr indent="0" lvl="0" marL="0" rtl="0" algn="l">
              <a:spcBef>
                <a:spcPts val="400"/>
              </a:spcBef>
              <a:spcAft>
                <a:spcPts val="0"/>
              </a:spcAft>
              <a:buClr>
                <a:schemeClr val="dk1"/>
              </a:buClr>
              <a:buSzPts val="2000"/>
              <a:buFont typeface="Tahoma"/>
              <a:buNone/>
            </a:pPr>
            <a:r>
              <a:t/>
            </a:r>
            <a:endParaRPr sz="2000">
              <a:solidFill>
                <a:schemeClr val="dk2"/>
              </a:solidFill>
            </a:endParaRPr>
          </a:p>
          <a:p>
            <a:pPr indent="0" lvl="0" marL="0" rtl="0" algn="l">
              <a:spcBef>
                <a:spcPts val="400"/>
              </a:spcBef>
              <a:spcAft>
                <a:spcPts val="0"/>
              </a:spcAft>
              <a:buClr>
                <a:schemeClr val="dk1"/>
              </a:buClr>
              <a:buSzPts val="2000"/>
              <a:buFont typeface="Tahoma"/>
              <a:buNone/>
            </a:pPr>
            <a:r>
              <a:t/>
            </a:r>
            <a:endParaRPr/>
          </a:p>
        </p:txBody>
      </p:sp>
      <p:sp>
        <p:nvSpPr>
          <p:cNvPr id="661" name="Google Shape;661;p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
        <p:nvSpPr>
          <p:cNvPr id="662" name="Google Shape;662;p53"/>
          <p:cNvSpPr txBox="1"/>
          <p:nvPr/>
        </p:nvSpPr>
        <p:spPr>
          <a:xfrm>
            <a:off x="2413560" y="865739"/>
            <a:ext cx="4139640" cy="253916"/>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050"/>
              <a:buFont typeface="Droid Sans Mono"/>
              <a:buNone/>
            </a:pPr>
            <a:r>
              <a:rPr b="1" lang="en-US" sz="1050">
                <a:solidFill>
                  <a:srgbClr val="007020"/>
                </a:solidFill>
                <a:latin typeface="Droid Sans Mono"/>
                <a:ea typeface="Droid Sans Mono"/>
                <a:cs typeface="Droid Sans Mono"/>
                <a:sym typeface="Droid Sans Mono"/>
              </a:rPr>
              <a:t>from</a:t>
            </a:r>
            <a:r>
              <a:rPr lang="en-US" sz="1050">
                <a:solidFill>
                  <a:schemeClr val="dk1"/>
                </a:solidFill>
                <a:latin typeface="Droid Sans Mono"/>
                <a:ea typeface="Droid Sans Mono"/>
                <a:cs typeface="Droid Sans Mono"/>
                <a:sym typeface="Droid Sans Mono"/>
              </a:rPr>
              <a:t> </a:t>
            </a:r>
            <a:r>
              <a:rPr b="1" lang="en-US" sz="1050">
                <a:solidFill>
                  <a:srgbClr val="0E84B5"/>
                </a:solidFill>
                <a:latin typeface="Droid Sans Mono"/>
                <a:ea typeface="Droid Sans Mono"/>
                <a:cs typeface="Droid Sans Mono"/>
                <a:sym typeface="Droid Sans Mono"/>
              </a:rPr>
              <a:t>sklearn.metrics</a:t>
            </a:r>
            <a:r>
              <a:rPr lang="en-US" sz="1050">
                <a:solidFill>
                  <a:schemeClr val="dk1"/>
                </a:solidFill>
                <a:latin typeface="Droid Sans Mono"/>
                <a:ea typeface="Droid Sans Mono"/>
                <a:cs typeface="Droid Sans Mono"/>
                <a:sym typeface="Droid Sans Mono"/>
              </a:rPr>
              <a:t> </a:t>
            </a:r>
            <a:r>
              <a:rPr b="1" lang="en-US" sz="1050">
                <a:solidFill>
                  <a:srgbClr val="007020"/>
                </a:solidFill>
                <a:latin typeface="Droid Sans Mono"/>
                <a:ea typeface="Droid Sans Mono"/>
                <a:cs typeface="Droid Sans Mono"/>
                <a:sym typeface="Droid Sans Mono"/>
              </a:rPr>
              <a:t>import</a:t>
            </a:r>
            <a:r>
              <a:rPr lang="en-US" sz="1050">
                <a:solidFill>
                  <a:schemeClr val="dk1"/>
                </a:solidFill>
                <a:latin typeface="Droid Sans Mono"/>
                <a:ea typeface="Droid Sans Mono"/>
                <a:cs typeface="Droid Sans Mono"/>
                <a:sym typeface="Droid Sans Mono"/>
              </a:rPr>
              <a:t> roc_auc_score</a:t>
            </a:r>
            <a:endParaRPr sz="2800">
              <a:solidFill>
                <a:schemeClr val="dk1"/>
              </a:solidFill>
              <a:latin typeface="Droid Sans Mono"/>
              <a:ea typeface="Droid Sans Mono"/>
              <a:cs typeface="Droid Sans Mono"/>
              <a:sym typeface="Droid Sans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xEl>
                                              <p:pRg end="14" st="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4"/>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AUC examples</a:t>
            </a:r>
            <a:endParaRPr/>
          </a:p>
        </p:txBody>
      </p:sp>
      <p:pic>
        <p:nvPicPr>
          <p:cNvPr descr="A graph of a tree fold&#10;&#10;Description automatically generated with medium confidence" id="668" name="Google Shape;668;p54"/>
          <p:cNvPicPr preferRelativeResize="0"/>
          <p:nvPr>
            <p:ph idx="1" type="body"/>
          </p:nvPr>
        </p:nvPicPr>
        <p:blipFill rotWithShape="1">
          <a:blip r:embed="rId3">
            <a:alphaModFix/>
          </a:blip>
          <a:srcRect b="0" l="0" r="0" t="0"/>
          <a:stretch/>
        </p:blipFill>
        <p:spPr>
          <a:xfrm>
            <a:off x="2587685" y="1294051"/>
            <a:ext cx="6632400" cy="4476300"/>
          </a:xfrm>
          <a:prstGeom prst="rect">
            <a:avLst/>
          </a:prstGeom>
          <a:noFill/>
          <a:ln>
            <a:noFill/>
          </a:ln>
        </p:spPr>
      </p:pic>
      <p:sp>
        <p:nvSpPr>
          <p:cNvPr id="669" name="Google Shape;669;p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
        <p:nvSpPr>
          <p:cNvPr id="670" name="Google Shape;670;p54"/>
          <p:cNvSpPr txBox="1"/>
          <p:nvPr/>
        </p:nvSpPr>
        <p:spPr>
          <a:xfrm>
            <a:off x="187889" y="2468737"/>
            <a:ext cx="2943617" cy="19205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8E0D30"/>
              </a:buClr>
              <a:buSzPts val="1800"/>
              <a:buFont typeface="Tahoma"/>
              <a:buChar char="•"/>
            </a:pPr>
            <a:r>
              <a:rPr lang="en-US" sz="1800">
                <a:solidFill>
                  <a:schemeClr val="dk1"/>
                </a:solidFill>
                <a:latin typeface="Tahoma"/>
                <a:ea typeface="Tahoma"/>
                <a:cs typeface="Tahoma"/>
                <a:sym typeface="Tahoma"/>
              </a:rPr>
              <a:t>Easy to compare models, to baseline and to each other</a:t>
            </a:r>
            <a:endParaRPr/>
          </a:p>
          <a:p>
            <a:pPr indent="-285750" lvl="0" marL="285750" marR="0" rtl="0" algn="l">
              <a:spcBef>
                <a:spcPts val="360"/>
              </a:spcBef>
              <a:spcAft>
                <a:spcPts val="0"/>
              </a:spcAft>
              <a:buClr>
                <a:srgbClr val="8E0D30"/>
              </a:buClr>
              <a:buSzPts val="1800"/>
              <a:buFont typeface="Tahoma"/>
              <a:buChar char="•"/>
            </a:pPr>
            <a:r>
              <a:rPr lang="en-US" sz="1800">
                <a:solidFill>
                  <a:schemeClr val="dk1"/>
                </a:solidFill>
                <a:latin typeface="Tahoma"/>
                <a:ea typeface="Tahoma"/>
                <a:cs typeface="Tahoma"/>
                <a:sym typeface="Tahoma"/>
              </a:rPr>
              <a:t>More “northwest” a model is the better it is</a:t>
            </a:r>
            <a:endParaRPr/>
          </a:p>
          <a:p>
            <a:pPr indent="-285750" lvl="0" marL="285750" marR="0" rtl="0" algn="l">
              <a:spcBef>
                <a:spcPts val="360"/>
              </a:spcBef>
              <a:spcAft>
                <a:spcPts val="0"/>
              </a:spcAft>
              <a:buClr>
                <a:srgbClr val="8E0D30"/>
              </a:buClr>
              <a:buSzPts val="1800"/>
              <a:buFont typeface="Tahoma"/>
              <a:buChar char="•"/>
            </a:pPr>
            <a:r>
              <a:rPr lang="en-US" sz="1800">
                <a:solidFill>
                  <a:schemeClr val="dk1"/>
                </a:solidFill>
                <a:latin typeface="Tahoma"/>
                <a:ea typeface="Tahoma"/>
                <a:cs typeface="Tahoma"/>
                <a:sym typeface="Tahoma"/>
              </a:rPr>
              <a:t>Higher AUC is better</a:t>
            </a:r>
            <a:endParaRPr/>
          </a:p>
        </p:txBody>
      </p:sp>
      <p:sp>
        <p:nvSpPr>
          <p:cNvPr id="671" name="Google Shape;671;p54"/>
          <p:cNvSpPr txBox="1"/>
          <p:nvPr/>
        </p:nvSpPr>
        <p:spPr>
          <a:xfrm>
            <a:off x="6299776" y="6413698"/>
            <a:ext cx="1016625" cy="307777"/>
          </a:xfrm>
          <a:prstGeom prst="rect">
            <a:avLst/>
          </a:prstGeom>
          <a:solidFill>
            <a:srgbClr val="E5E5E5"/>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400"/>
              <a:buFont typeface="Tahoma"/>
              <a:buNone/>
            </a:pPr>
            <a:r>
              <a:rPr lang="en-US" sz="1400">
                <a:solidFill>
                  <a:schemeClr val="dk1"/>
                </a:solidFill>
                <a:latin typeface="Tahoma"/>
                <a:ea typeface="Tahoma"/>
                <a:cs typeface="Tahoma"/>
                <a:sym typeface="Tahoma"/>
              </a:rPr>
              <a:t>DSB p 227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55"/>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3) Lift Curve</a:t>
            </a:r>
            <a:endParaRPr/>
          </a:p>
        </p:txBody>
      </p:sp>
      <p:sp>
        <p:nvSpPr>
          <p:cNvPr id="677" name="Google Shape;677;p55"/>
          <p:cNvSpPr txBox="1"/>
          <p:nvPr>
            <p:ph idx="1" type="body"/>
          </p:nvPr>
        </p:nvSpPr>
        <p:spPr>
          <a:xfrm>
            <a:off x="457200" y="1021899"/>
            <a:ext cx="8229600" cy="481420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Tahoma"/>
              <a:buNone/>
            </a:pPr>
            <a:r>
              <a:rPr lang="en-US"/>
              <a:t>ROC curves are good for showing across the entire dataset how well you compare to a “random” model</a:t>
            </a:r>
            <a:endParaRPr/>
          </a:p>
          <a:p>
            <a:pPr indent="0" lvl="0" marL="0" rtl="0" algn="l">
              <a:spcBef>
                <a:spcPts val="400"/>
              </a:spcBef>
              <a:spcAft>
                <a:spcPts val="0"/>
              </a:spcAft>
              <a:buClr>
                <a:schemeClr val="dk1"/>
              </a:buClr>
              <a:buSzPts val="2000"/>
              <a:buFont typeface="Tahoma"/>
              <a:buNone/>
            </a:pPr>
            <a:r>
              <a:t/>
            </a:r>
            <a:endParaRPr sz="2000"/>
          </a:p>
          <a:p>
            <a:pPr indent="0" lvl="0" marL="0" rtl="0" algn="l">
              <a:spcBef>
                <a:spcPts val="400"/>
              </a:spcBef>
              <a:spcAft>
                <a:spcPts val="0"/>
              </a:spcAft>
              <a:buClr>
                <a:schemeClr val="dk1"/>
              </a:buClr>
              <a:buSzPts val="2000"/>
              <a:buFont typeface="Tahoma"/>
              <a:buNone/>
            </a:pPr>
            <a:r>
              <a:rPr lang="en-US" sz="2000"/>
              <a:t>Sometimes that is the most important thing!</a:t>
            </a:r>
            <a:endParaRPr/>
          </a:p>
          <a:p>
            <a:pPr indent="0" lvl="0" marL="0" rtl="0" algn="l">
              <a:spcBef>
                <a:spcPts val="400"/>
              </a:spcBef>
              <a:spcAft>
                <a:spcPts val="0"/>
              </a:spcAft>
              <a:buClr>
                <a:schemeClr val="dk1"/>
              </a:buClr>
              <a:buSzPts val="2000"/>
              <a:buFont typeface="Tahoma"/>
              <a:buNone/>
            </a:pPr>
            <a:r>
              <a:t/>
            </a:r>
            <a:endParaRPr/>
          </a:p>
          <a:p>
            <a:pPr indent="0" lvl="0" marL="0" rtl="0" algn="l">
              <a:spcBef>
                <a:spcPts val="400"/>
              </a:spcBef>
              <a:spcAft>
                <a:spcPts val="0"/>
              </a:spcAft>
              <a:buClr>
                <a:schemeClr val="dk1"/>
              </a:buClr>
              <a:buSzPts val="2000"/>
              <a:buFont typeface="Tahoma"/>
              <a:buNone/>
            </a:pPr>
            <a:r>
              <a:rPr lang="en-US" sz="2000"/>
              <a:t>Example: Churn</a:t>
            </a:r>
            <a:endParaRPr/>
          </a:p>
          <a:p>
            <a:pPr indent="0" lvl="0" marL="0" rtl="0" algn="l">
              <a:spcBef>
                <a:spcPts val="400"/>
              </a:spcBef>
              <a:spcAft>
                <a:spcPts val="0"/>
              </a:spcAft>
              <a:buClr>
                <a:schemeClr val="dk1"/>
              </a:buClr>
              <a:buSzPts val="2000"/>
              <a:buFont typeface="Tahoma"/>
              <a:buNone/>
            </a:pPr>
            <a:r>
              <a:t/>
            </a:r>
            <a:endParaRPr/>
          </a:p>
          <a:p>
            <a:pPr indent="0" lvl="0" marL="0" rtl="0" algn="l">
              <a:spcBef>
                <a:spcPts val="400"/>
              </a:spcBef>
              <a:spcAft>
                <a:spcPts val="0"/>
              </a:spcAft>
              <a:buClr>
                <a:schemeClr val="dk1"/>
              </a:buClr>
              <a:buSzPts val="2000"/>
              <a:buFont typeface="Tahoma"/>
              <a:buNone/>
            </a:pPr>
            <a:r>
              <a:rPr lang="en-US" sz="2000"/>
              <a:t>Lets </a:t>
            </a:r>
            <a:r>
              <a:rPr lang="en-US"/>
              <a:t>say I can only go with a retention offer to 3% of my customers.  How much better is my model than blind selection of 3%?</a:t>
            </a:r>
            <a:endParaRPr/>
          </a:p>
          <a:p>
            <a:pPr indent="0" lvl="0" marL="0" rtl="0" algn="l">
              <a:spcBef>
                <a:spcPts val="400"/>
              </a:spcBef>
              <a:spcAft>
                <a:spcPts val="0"/>
              </a:spcAft>
              <a:buClr>
                <a:schemeClr val="dk1"/>
              </a:buClr>
              <a:buSzPts val="2000"/>
              <a:buFont typeface="Tahoma"/>
              <a:buNone/>
            </a:pPr>
            <a:r>
              <a:t/>
            </a:r>
            <a:endParaRPr sz="2000"/>
          </a:p>
          <a:p>
            <a:pPr indent="0" lvl="0" marL="0" rtl="0" algn="l">
              <a:spcBef>
                <a:spcPts val="400"/>
              </a:spcBef>
              <a:spcAft>
                <a:spcPts val="0"/>
              </a:spcAft>
              <a:buClr>
                <a:schemeClr val="dk1"/>
              </a:buClr>
              <a:buSzPts val="2000"/>
              <a:buFont typeface="Tahoma"/>
              <a:buNone/>
            </a:pPr>
            <a:r>
              <a:rPr lang="en-US"/>
              <a:t>How many of my churners do I expect to find if I randomly select 3% of customers?  </a:t>
            </a:r>
            <a:endParaRPr/>
          </a:p>
          <a:p>
            <a:pPr indent="0" lvl="0" marL="0" rtl="0" algn="l">
              <a:spcBef>
                <a:spcPts val="400"/>
              </a:spcBef>
              <a:spcAft>
                <a:spcPts val="0"/>
              </a:spcAft>
              <a:buClr>
                <a:schemeClr val="dk1"/>
              </a:buClr>
              <a:buSzPts val="2000"/>
              <a:buFont typeface="Tahoma"/>
              <a:buNone/>
            </a:pPr>
            <a:r>
              <a:t/>
            </a:r>
            <a:endParaRPr sz="2000"/>
          </a:p>
          <a:p>
            <a:pPr indent="0" lvl="0" marL="0" rtl="0" algn="l">
              <a:spcBef>
                <a:spcPts val="400"/>
              </a:spcBef>
              <a:spcAft>
                <a:spcPts val="0"/>
              </a:spcAft>
              <a:buClr>
                <a:schemeClr val="dk1"/>
              </a:buClr>
              <a:buSzPts val="2000"/>
              <a:buFont typeface="Tahoma"/>
              <a:buNone/>
            </a:pPr>
            <a:r>
              <a:rPr lang="en-US"/>
              <a:t>If my model is good, how many of my churners do I expect to capture in the top3% of my churn score? </a:t>
            </a:r>
            <a:endParaRPr sz="2000"/>
          </a:p>
          <a:p>
            <a:pPr indent="0" lvl="0" marL="0" rtl="0" algn="l">
              <a:spcBef>
                <a:spcPts val="400"/>
              </a:spcBef>
              <a:spcAft>
                <a:spcPts val="0"/>
              </a:spcAft>
              <a:buClr>
                <a:schemeClr val="dk1"/>
              </a:buClr>
              <a:buSzPts val="2000"/>
              <a:buFont typeface="Tahoma"/>
              <a:buNone/>
            </a:pPr>
            <a:r>
              <a:t/>
            </a:r>
            <a:endParaRPr i="1"/>
          </a:p>
          <a:p>
            <a:pPr indent="0" lvl="0" marL="0" rtl="0" algn="l">
              <a:spcBef>
                <a:spcPts val="400"/>
              </a:spcBef>
              <a:spcAft>
                <a:spcPts val="0"/>
              </a:spcAft>
              <a:buClr>
                <a:schemeClr val="dk1"/>
              </a:buClr>
              <a:buSzPts val="2000"/>
              <a:buFont typeface="Tahoma"/>
              <a:buNone/>
            </a:pPr>
            <a:r>
              <a:t/>
            </a:r>
            <a:endParaRPr/>
          </a:p>
        </p:txBody>
      </p:sp>
      <p:sp>
        <p:nvSpPr>
          <p:cNvPr id="678" name="Google Shape;678;p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56"/>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Lift Curve</a:t>
            </a:r>
            <a:endParaRPr/>
          </a:p>
        </p:txBody>
      </p:sp>
      <p:sp>
        <p:nvSpPr>
          <p:cNvPr id="685" name="Google Shape;685;p56"/>
          <p:cNvSpPr txBox="1"/>
          <p:nvPr>
            <p:ph idx="1" type="body"/>
          </p:nvPr>
        </p:nvSpPr>
        <p:spPr>
          <a:xfrm>
            <a:off x="457200" y="1021899"/>
            <a:ext cx="7772400" cy="2197290"/>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Lift curves directly address this question</a:t>
            </a:r>
            <a:endParaRPr/>
          </a:p>
          <a:p>
            <a:pPr indent="-214312" lvl="1" marL="557213" rtl="0" algn="l">
              <a:spcBef>
                <a:spcPts val="360"/>
              </a:spcBef>
              <a:spcAft>
                <a:spcPts val="0"/>
              </a:spcAft>
              <a:buClr>
                <a:schemeClr val="dk1"/>
              </a:buClr>
              <a:buSzPts val="1800"/>
              <a:buFont typeface="Tahoma"/>
              <a:buChar char="–"/>
            </a:pPr>
            <a:r>
              <a:rPr lang="en-US"/>
              <a:t>Very similar to ROC curves.  </a:t>
            </a:r>
            <a:endParaRPr/>
          </a:p>
          <a:p>
            <a:pPr indent="0" lvl="0" marL="0" rtl="0" algn="l">
              <a:spcBef>
                <a:spcPts val="400"/>
              </a:spcBef>
              <a:spcAft>
                <a:spcPts val="0"/>
              </a:spcAft>
              <a:buClr>
                <a:schemeClr val="dk1"/>
              </a:buClr>
              <a:buSzPts val="2000"/>
              <a:buFont typeface="Tahoma"/>
              <a:buNone/>
            </a:pPr>
            <a:r>
              <a:t/>
            </a:r>
            <a:endParaRPr sz="2000"/>
          </a:p>
          <a:p>
            <a:pPr indent="0" lvl="0" marL="0" rtl="0" algn="l">
              <a:spcBef>
                <a:spcPts val="400"/>
              </a:spcBef>
              <a:spcAft>
                <a:spcPts val="0"/>
              </a:spcAft>
              <a:buClr>
                <a:schemeClr val="dk1"/>
              </a:buClr>
              <a:buSzPts val="2000"/>
              <a:buFont typeface="Tahoma"/>
              <a:buNone/>
            </a:pPr>
            <a:r>
              <a:rPr lang="en-US" sz="2000"/>
              <a:t>Lift: improvement obtained over randomness (aka, the value of the model)</a:t>
            </a:r>
            <a:endParaRPr/>
          </a:p>
          <a:p>
            <a:pPr indent="0" lvl="0" marL="0" rtl="0" algn="l">
              <a:spcBef>
                <a:spcPts val="400"/>
              </a:spcBef>
              <a:spcAft>
                <a:spcPts val="0"/>
              </a:spcAft>
              <a:buClr>
                <a:schemeClr val="dk1"/>
              </a:buClr>
              <a:buSzPts val="2000"/>
              <a:buFont typeface="Tahoma"/>
              <a:buNone/>
            </a:pPr>
            <a:r>
              <a:t/>
            </a:r>
            <a:endParaRPr/>
          </a:p>
          <a:p>
            <a:pPr indent="0" lvl="0" marL="0" rtl="0" algn="l">
              <a:spcBef>
                <a:spcPts val="400"/>
              </a:spcBef>
              <a:spcAft>
                <a:spcPts val="0"/>
              </a:spcAft>
              <a:buClr>
                <a:schemeClr val="dk1"/>
              </a:buClr>
              <a:buSzPts val="2000"/>
              <a:buFont typeface="Tahoma"/>
              <a:buNone/>
            </a:pPr>
            <a:r>
              <a:t/>
            </a:r>
            <a:endParaRPr sz="2000"/>
          </a:p>
          <a:p>
            <a:pPr indent="0" lvl="0" marL="0" rtl="0" algn="l">
              <a:spcBef>
                <a:spcPts val="400"/>
              </a:spcBef>
              <a:spcAft>
                <a:spcPts val="0"/>
              </a:spcAft>
              <a:buClr>
                <a:schemeClr val="dk1"/>
              </a:buClr>
              <a:buSzPts val="2000"/>
              <a:buFont typeface="Tahoma"/>
              <a:buNone/>
            </a:pPr>
            <a:r>
              <a:rPr lang="en-US"/>
              <a:t>To calculate the lift, we introduce *yet another* curve, the </a:t>
            </a:r>
            <a:r>
              <a:rPr i="1" lang="en-US"/>
              <a:t>cumulative response</a:t>
            </a:r>
            <a:r>
              <a:rPr lang="en-US"/>
              <a:t> curve…(also called </a:t>
            </a:r>
            <a:r>
              <a:rPr i="1" lang="en-US"/>
              <a:t>cumulative gains</a:t>
            </a:r>
            <a:r>
              <a:rPr lang="en-US"/>
              <a:t>)</a:t>
            </a:r>
            <a:endParaRPr/>
          </a:p>
          <a:p>
            <a:pPr indent="0" lvl="0" marL="0" rtl="0" algn="l">
              <a:spcBef>
                <a:spcPts val="400"/>
              </a:spcBef>
              <a:spcAft>
                <a:spcPts val="0"/>
              </a:spcAft>
              <a:buClr>
                <a:schemeClr val="dk1"/>
              </a:buClr>
              <a:buSzPts val="2000"/>
              <a:buFont typeface="Tahoma"/>
              <a:buNone/>
            </a:pPr>
            <a:r>
              <a:t/>
            </a:r>
            <a:endParaRPr sz="2000"/>
          </a:p>
          <a:p>
            <a:pPr indent="0" lvl="0" marL="0" rtl="0" algn="l">
              <a:spcBef>
                <a:spcPts val="400"/>
              </a:spcBef>
              <a:spcAft>
                <a:spcPts val="0"/>
              </a:spcAft>
              <a:buClr>
                <a:schemeClr val="dk1"/>
              </a:buClr>
              <a:buSzPts val="2000"/>
              <a:buFont typeface="Tahoma"/>
              <a:buNone/>
            </a:pPr>
            <a:r>
              <a:rPr lang="en-US"/>
              <a:t>Cumulative Response plots :</a:t>
            </a:r>
            <a:endParaRPr/>
          </a:p>
          <a:p>
            <a:pPr indent="0" lvl="0" marL="0" rtl="0" algn="l">
              <a:spcBef>
                <a:spcPts val="400"/>
              </a:spcBef>
              <a:spcAft>
                <a:spcPts val="0"/>
              </a:spcAft>
              <a:buClr>
                <a:schemeClr val="dk1"/>
              </a:buClr>
              <a:buSzPts val="2000"/>
              <a:buFont typeface="Tahoma"/>
              <a:buNone/>
            </a:pPr>
            <a:r>
              <a:rPr lang="en-US" sz="2000"/>
              <a:t>- </a:t>
            </a:r>
            <a:r>
              <a:rPr lang="en-US"/>
              <a:t>True Positive Rate on y-axis (same as ROC)</a:t>
            </a:r>
            <a:endParaRPr/>
          </a:p>
          <a:p>
            <a:pPr indent="0" lvl="0" marL="0" rtl="0" algn="l">
              <a:spcBef>
                <a:spcPts val="400"/>
              </a:spcBef>
              <a:spcAft>
                <a:spcPts val="0"/>
              </a:spcAft>
              <a:buClr>
                <a:schemeClr val="dk1"/>
              </a:buClr>
              <a:buSzPts val="2000"/>
              <a:buFont typeface="Tahoma"/>
              <a:buNone/>
            </a:pPr>
            <a:r>
              <a:rPr lang="en-US" sz="2000"/>
              <a:t>Vs.</a:t>
            </a:r>
            <a:endParaRPr/>
          </a:p>
          <a:p>
            <a:pPr indent="0" lvl="0" marL="0" rtl="0" algn="l">
              <a:spcBef>
                <a:spcPts val="400"/>
              </a:spcBef>
              <a:spcAft>
                <a:spcPts val="0"/>
              </a:spcAft>
              <a:buClr>
                <a:schemeClr val="dk1"/>
              </a:buClr>
              <a:buSzPts val="2000"/>
              <a:buFont typeface="Tahoma"/>
              <a:buNone/>
            </a:pPr>
            <a:r>
              <a:rPr lang="en-US"/>
              <a:t>- Percentage of population targeted (simply – number of observations, does not depend on the model) </a:t>
            </a:r>
            <a:endParaRPr sz="2000"/>
          </a:p>
          <a:p>
            <a:pPr indent="0" lvl="0" marL="0" rtl="0" algn="l">
              <a:spcBef>
                <a:spcPts val="400"/>
              </a:spcBef>
              <a:spcAft>
                <a:spcPts val="0"/>
              </a:spcAft>
              <a:buClr>
                <a:schemeClr val="dk1"/>
              </a:buClr>
              <a:buSzPts val="2000"/>
              <a:buFont typeface="Tahoma"/>
              <a:buNone/>
            </a:pPr>
            <a:r>
              <a:t/>
            </a:r>
            <a:endParaRPr/>
          </a:p>
          <a:p>
            <a:pPr indent="-130175" lvl="0" marL="257175" rtl="0" algn="l">
              <a:spcBef>
                <a:spcPts val="400"/>
              </a:spcBef>
              <a:spcAft>
                <a:spcPts val="0"/>
              </a:spcAft>
              <a:buClr>
                <a:schemeClr val="dk1"/>
              </a:buClr>
              <a:buSzPts val="2000"/>
              <a:buFont typeface="Tahoma"/>
              <a:buNone/>
            </a:pPr>
            <a:r>
              <a:t/>
            </a:r>
            <a:endParaRPr/>
          </a:p>
        </p:txBody>
      </p:sp>
      <p:sp>
        <p:nvSpPr>
          <p:cNvPr id="686" name="Google Shape;686;p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1" name="Shape 691"/>
        <p:cNvGrpSpPr/>
        <p:nvPr/>
      </p:nvGrpSpPr>
      <p:grpSpPr>
        <a:xfrm>
          <a:off x="0" y="0"/>
          <a:ext cx="0" cy="0"/>
          <a:chOff x="0" y="0"/>
          <a:chExt cx="0" cy="0"/>
        </a:xfrm>
      </p:grpSpPr>
      <p:sp>
        <p:nvSpPr>
          <p:cNvPr id="692" name="Google Shape;692;p57"/>
          <p:cNvSpPr txBox="1"/>
          <p:nvPr>
            <p:ph type="title"/>
          </p:nvPr>
        </p:nvSpPr>
        <p:spPr>
          <a:xfrm>
            <a:off x="252337" y="72232"/>
            <a:ext cx="8610600" cy="809625"/>
          </a:xfrm>
          <a:prstGeom prst="rect">
            <a:avLst/>
          </a:prstGeom>
          <a:noFill/>
          <a:ln>
            <a:noFill/>
          </a:ln>
        </p:spPr>
        <p:txBody>
          <a:bodyPr anchorCtr="0" anchor="b" bIns="44450" lIns="90475" spcFirstLastPara="1" rIns="90475" wrap="square" tIns="44450">
            <a:normAutofit/>
          </a:bodyPr>
          <a:lstStyle/>
          <a:p>
            <a:pPr indent="0" lvl="0" marL="0" rtl="0" algn="ctr">
              <a:spcBef>
                <a:spcPts val="0"/>
              </a:spcBef>
              <a:spcAft>
                <a:spcPts val="0"/>
              </a:spcAft>
              <a:buNone/>
            </a:pPr>
            <a:r>
              <a:rPr lang="en-US" sz="4000"/>
              <a:t>Cumulative response curves</a:t>
            </a:r>
            <a:endParaRPr/>
          </a:p>
        </p:txBody>
      </p:sp>
      <p:sp>
        <p:nvSpPr>
          <p:cNvPr id="693" name="Google Shape;693;p57"/>
          <p:cNvSpPr/>
          <p:nvPr/>
        </p:nvSpPr>
        <p:spPr>
          <a:xfrm>
            <a:off x="0" y="4303713"/>
            <a:ext cx="1420813" cy="48101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8E0D30"/>
              </a:buClr>
              <a:buSzPts val="3200"/>
              <a:buFont typeface="Times New Roman"/>
              <a:buNone/>
            </a:pPr>
            <a:r>
              <a:t/>
            </a:r>
            <a:endParaRPr sz="3200">
              <a:solidFill>
                <a:schemeClr val="dk1"/>
              </a:solidFill>
              <a:latin typeface="Times New Roman"/>
              <a:ea typeface="Times New Roman"/>
              <a:cs typeface="Times New Roman"/>
              <a:sym typeface="Times New Roman"/>
            </a:endParaRPr>
          </a:p>
        </p:txBody>
      </p:sp>
      <p:cxnSp>
        <p:nvCxnSpPr>
          <p:cNvPr id="694" name="Google Shape;694;p57"/>
          <p:cNvCxnSpPr/>
          <p:nvPr/>
        </p:nvCxnSpPr>
        <p:spPr>
          <a:xfrm rot="10800000">
            <a:off x="12471400" y="3760788"/>
            <a:ext cx="0" cy="341312"/>
          </a:xfrm>
          <a:prstGeom prst="straightConnector1">
            <a:avLst/>
          </a:prstGeom>
          <a:noFill/>
          <a:ln cap="flat" cmpd="sng" w="50800">
            <a:solidFill>
              <a:schemeClr val="dk1"/>
            </a:solidFill>
            <a:prstDash val="solid"/>
            <a:round/>
            <a:headEnd len="med" w="med" type="none"/>
            <a:tailEnd len="med" w="med" type="none"/>
          </a:ln>
        </p:spPr>
      </p:cxnSp>
      <p:sp>
        <p:nvSpPr>
          <p:cNvPr id="695" name="Google Shape;695;p57"/>
          <p:cNvSpPr/>
          <p:nvPr/>
        </p:nvSpPr>
        <p:spPr>
          <a:xfrm>
            <a:off x="6236175" y="5280025"/>
            <a:ext cx="394338" cy="243656"/>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Clr>
                <a:srgbClr val="8E0D30"/>
              </a:buClr>
              <a:buSzPts val="1000"/>
              <a:buFont typeface="Helvetica Neue"/>
              <a:buNone/>
            </a:pPr>
            <a:r>
              <a:rPr i="0" lang="en-US" sz="1000">
                <a:solidFill>
                  <a:schemeClr val="dk1"/>
                </a:solidFill>
                <a:latin typeface="Helvetica Neue"/>
                <a:ea typeface="Helvetica Neue"/>
                <a:cs typeface="Helvetica Neue"/>
                <a:sym typeface="Helvetica Neue"/>
              </a:rPr>
              <a:t>100</a:t>
            </a:r>
            <a:endParaRPr i="0" sz="1000">
              <a:solidFill>
                <a:schemeClr val="dk1"/>
              </a:solidFill>
              <a:latin typeface="Helvetica Neue"/>
              <a:ea typeface="Helvetica Neue"/>
              <a:cs typeface="Helvetica Neue"/>
              <a:sym typeface="Helvetica Neue"/>
            </a:endParaRPr>
          </a:p>
        </p:txBody>
      </p:sp>
      <p:sp>
        <p:nvSpPr>
          <p:cNvPr id="696" name="Google Shape;696;p57"/>
          <p:cNvSpPr/>
          <p:nvPr/>
        </p:nvSpPr>
        <p:spPr>
          <a:xfrm>
            <a:off x="3842792" y="5413375"/>
            <a:ext cx="1098055" cy="305212"/>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Clr>
                <a:srgbClr val="8E0D30"/>
              </a:buClr>
              <a:buSzPts val="1400"/>
              <a:buFont typeface="Helvetica Neue"/>
              <a:buNone/>
            </a:pPr>
            <a:r>
              <a:rPr b="1" i="0" lang="en-US" sz="1400">
                <a:solidFill>
                  <a:srgbClr val="FF0000"/>
                </a:solidFill>
                <a:latin typeface="Helvetica Neue"/>
                <a:ea typeface="Helvetica Neue"/>
                <a:cs typeface="Helvetica Neue"/>
                <a:sym typeface="Helvetica Neue"/>
              </a:rPr>
              <a:t>% targeted</a:t>
            </a:r>
            <a:endParaRPr/>
          </a:p>
        </p:txBody>
      </p:sp>
      <p:cxnSp>
        <p:nvCxnSpPr>
          <p:cNvPr id="697" name="Google Shape;697;p57"/>
          <p:cNvCxnSpPr/>
          <p:nvPr/>
        </p:nvCxnSpPr>
        <p:spPr>
          <a:xfrm>
            <a:off x="2435225" y="1366838"/>
            <a:ext cx="63500" cy="0"/>
          </a:xfrm>
          <a:prstGeom prst="straightConnector1">
            <a:avLst/>
          </a:prstGeom>
          <a:noFill/>
          <a:ln cap="flat" cmpd="sng" w="25400">
            <a:solidFill>
              <a:schemeClr val="dk1"/>
            </a:solidFill>
            <a:prstDash val="solid"/>
            <a:round/>
            <a:headEnd len="med" w="med" type="none"/>
            <a:tailEnd len="med" w="med" type="none"/>
          </a:ln>
        </p:spPr>
      </p:cxnSp>
      <p:grpSp>
        <p:nvGrpSpPr>
          <p:cNvPr id="698" name="Google Shape;698;p57"/>
          <p:cNvGrpSpPr/>
          <p:nvPr/>
        </p:nvGrpSpPr>
        <p:grpSpPr>
          <a:xfrm>
            <a:off x="2468563" y="1355725"/>
            <a:ext cx="3994150" cy="3951288"/>
            <a:chOff x="592" y="931"/>
            <a:chExt cx="2516" cy="2489"/>
          </a:xfrm>
        </p:grpSpPr>
        <p:grpSp>
          <p:nvGrpSpPr>
            <p:cNvPr id="699" name="Google Shape;699;p57"/>
            <p:cNvGrpSpPr/>
            <p:nvPr/>
          </p:nvGrpSpPr>
          <p:grpSpPr>
            <a:xfrm>
              <a:off x="592" y="948"/>
              <a:ext cx="2490" cy="2472"/>
              <a:chOff x="592" y="948"/>
              <a:chExt cx="2490" cy="2472"/>
            </a:xfrm>
          </p:grpSpPr>
          <p:cxnSp>
            <p:nvCxnSpPr>
              <p:cNvPr id="700" name="Google Shape;700;p57"/>
              <p:cNvCxnSpPr/>
              <p:nvPr/>
            </p:nvCxnSpPr>
            <p:spPr>
              <a:xfrm>
                <a:off x="592" y="948"/>
                <a:ext cx="0" cy="2450"/>
              </a:xfrm>
              <a:prstGeom prst="straightConnector1">
                <a:avLst/>
              </a:prstGeom>
              <a:noFill/>
              <a:ln cap="flat" cmpd="sng" w="25400">
                <a:solidFill>
                  <a:schemeClr val="dk1"/>
                </a:solidFill>
                <a:prstDash val="solid"/>
                <a:round/>
                <a:headEnd len="med" w="med" type="none"/>
                <a:tailEnd len="med" w="med" type="none"/>
              </a:ln>
            </p:spPr>
          </p:cxnSp>
          <p:cxnSp>
            <p:nvCxnSpPr>
              <p:cNvPr id="701" name="Google Shape;701;p57"/>
              <p:cNvCxnSpPr/>
              <p:nvPr/>
            </p:nvCxnSpPr>
            <p:spPr>
              <a:xfrm>
                <a:off x="599" y="3420"/>
                <a:ext cx="2483" cy="0"/>
              </a:xfrm>
              <a:prstGeom prst="straightConnector1">
                <a:avLst/>
              </a:prstGeom>
              <a:noFill/>
              <a:ln cap="flat" cmpd="sng" w="25400">
                <a:solidFill>
                  <a:schemeClr val="dk1"/>
                </a:solidFill>
                <a:prstDash val="solid"/>
                <a:round/>
                <a:headEnd len="med" w="med" type="none"/>
                <a:tailEnd len="med" w="med" type="none"/>
              </a:ln>
            </p:spPr>
          </p:cxnSp>
        </p:grpSp>
        <p:grpSp>
          <p:nvGrpSpPr>
            <p:cNvPr id="702" name="Google Shape;702;p57"/>
            <p:cNvGrpSpPr/>
            <p:nvPr/>
          </p:nvGrpSpPr>
          <p:grpSpPr>
            <a:xfrm>
              <a:off x="593" y="931"/>
              <a:ext cx="2515" cy="2488"/>
              <a:chOff x="593" y="931"/>
              <a:chExt cx="2515" cy="2488"/>
            </a:xfrm>
          </p:grpSpPr>
          <p:cxnSp>
            <p:nvCxnSpPr>
              <p:cNvPr id="703" name="Google Shape;703;p57"/>
              <p:cNvCxnSpPr/>
              <p:nvPr/>
            </p:nvCxnSpPr>
            <p:spPr>
              <a:xfrm rot="10800000">
                <a:off x="3098" y="937"/>
                <a:ext cx="0" cy="2482"/>
              </a:xfrm>
              <a:prstGeom prst="straightConnector1">
                <a:avLst/>
              </a:prstGeom>
              <a:noFill/>
              <a:ln cap="flat" cmpd="sng" w="12700">
                <a:solidFill>
                  <a:schemeClr val="dk1"/>
                </a:solidFill>
                <a:prstDash val="dot"/>
                <a:round/>
                <a:headEnd len="med" w="med" type="none"/>
                <a:tailEnd len="med" w="med" type="none"/>
              </a:ln>
            </p:spPr>
          </p:cxnSp>
          <p:cxnSp>
            <p:nvCxnSpPr>
              <p:cNvPr id="704" name="Google Shape;704;p57"/>
              <p:cNvCxnSpPr/>
              <p:nvPr/>
            </p:nvCxnSpPr>
            <p:spPr>
              <a:xfrm rot="10800000">
                <a:off x="593" y="931"/>
                <a:ext cx="2515" cy="0"/>
              </a:xfrm>
              <a:prstGeom prst="straightConnector1">
                <a:avLst/>
              </a:prstGeom>
              <a:noFill/>
              <a:ln cap="flat" cmpd="sng" w="12700">
                <a:solidFill>
                  <a:schemeClr val="dk1"/>
                </a:solidFill>
                <a:prstDash val="dot"/>
                <a:round/>
                <a:headEnd len="med" w="med" type="none"/>
                <a:tailEnd len="med" w="med" type="none"/>
              </a:ln>
            </p:spPr>
          </p:cxnSp>
        </p:grpSp>
      </p:grpSp>
      <p:sp>
        <p:nvSpPr>
          <p:cNvPr id="705" name="Google Shape;705;p57"/>
          <p:cNvSpPr/>
          <p:nvPr/>
        </p:nvSpPr>
        <p:spPr>
          <a:xfrm>
            <a:off x="2471738" y="1355725"/>
            <a:ext cx="3976687" cy="3935413"/>
          </a:xfrm>
          <a:custGeom>
            <a:rect b="b" l="l" r="r" t="t"/>
            <a:pathLst>
              <a:path extrusionOk="0" h="2479" w="2505">
                <a:moveTo>
                  <a:pt x="0" y="2478"/>
                </a:moveTo>
                <a:lnTo>
                  <a:pt x="227" y="1720"/>
                </a:lnTo>
                <a:lnTo>
                  <a:pt x="542" y="1256"/>
                </a:lnTo>
                <a:lnTo>
                  <a:pt x="1055" y="735"/>
                </a:lnTo>
                <a:lnTo>
                  <a:pt x="1577" y="453"/>
                </a:lnTo>
                <a:lnTo>
                  <a:pt x="2198" y="170"/>
                </a:lnTo>
                <a:lnTo>
                  <a:pt x="2494" y="0"/>
                </a:lnTo>
                <a:lnTo>
                  <a:pt x="2504" y="11"/>
                </a:lnTo>
              </a:path>
            </a:pathLst>
          </a:custGeom>
          <a:noFill/>
          <a:ln cap="rnd" cmpd="sng" w="25400">
            <a:solidFill>
              <a:srgbClr val="9966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8E0D30"/>
              </a:buClr>
              <a:buSzPts val="3200"/>
              <a:buFont typeface="Times New Roman"/>
              <a:buNone/>
            </a:pPr>
            <a:r>
              <a:t/>
            </a:r>
            <a:endParaRPr sz="3200">
              <a:solidFill>
                <a:schemeClr val="dk1"/>
              </a:solidFill>
              <a:latin typeface="Times New Roman"/>
              <a:ea typeface="Times New Roman"/>
              <a:cs typeface="Times New Roman"/>
              <a:sym typeface="Times New Roman"/>
            </a:endParaRPr>
          </a:p>
        </p:txBody>
      </p:sp>
      <p:sp>
        <p:nvSpPr>
          <p:cNvPr id="706" name="Google Shape;706;p57"/>
          <p:cNvSpPr/>
          <p:nvPr/>
        </p:nvSpPr>
        <p:spPr>
          <a:xfrm>
            <a:off x="2548754" y="1368013"/>
            <a:ext cx="3946525" cy="3935413"/>
          </a:xfrm>
          <a:custGeom>
            <a:rect b="b" l="l" r="r" t="t"/>
            <a:pathLst>
              <a:path extrusionOk="0" h="2479" w="2486">
                <a:moveTo>
                  <a:pt x="0" y="2478"/>
                </a:moveTo>
                <a:lnTo>
                  <a:pt x="2485" y="23"/>
                </a:lnTo>
                <a:lnTo>
                  <a:pt x="2485" y="0"/>
                </a:lnTo>
              </a:path>
            </a:pathLst>
          </a:custGeom>
          <a:no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8E0D30"/>
              </a:buClr>
              <a:buSzPts val="3200"/>
              <a:buFont typeface="Times New Roman"/>
              <a:buNone/>
            </a:pPr>
            <a:r>
              <a:t/>
            </a:r>
            <a:endParaRPr sz="3200">
              <a:solidFill>
                <a:schemeClr val="dk1"/>
              </a:solidFill>
              <a:latin typeface="Times New Roman"/>
              <a:ea typeface="Times New Roman"/>
              <a:cs typeface="Times New Roman"/>
              <a:sym typeface="Times New Roman"/>
            </a:endParaRPr>
          </a:p>
        </p:txBody>
      </p:sp>
      <p:sp>
        <p:nvSpPr>
          <p:cNvPr id="707" name="Google Shape;707;p57"/>
          <p:cNvSpPr/>
          <p:nvPr/>
        </p:nvSpPr>
        <p:spPr>
          <a:xfrm>
            <a:off x="2471738" y="1374775"/>
            <a:ext cx="3976687" cy="3933825"/>
          </a:xfrm>
          <a:custGeom>
            <a:rect b="b" l="l" r="r" t="t"/>
            <a:pathLst>
              <a:path extrusionOk="0" h="2478" w="2505">
                <a:moveTo>
                  <a:pt x="0" y="2477"/>
                </a:moveTo>
                <a:lnTo>
                  <a:pt x="69" y="1878"/>
                </a:lnTo>
                <a:lnTo>
                  <a:pt x="168" y="1493"/>
                </a:lnTo>
                <a:lnTo>
                  <a:pt x="444" y="1142"/>
                </a:lnTo>
                <a:lnTo>
                  <a:pt x="1173" y="735"/>
                </a:lnTo>
                <a:lnTo>
                  <a:pt x="2504" y="0"/>
                </a:lnTo>
              </a:path>
            </a:pathLst>
          </a:custGeom>
          <a:noFill/>
          <a:ln cap="rnd" cmpd="sng" w="25400">
            <a:solidFill>
              <a:srgbClr val="00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8E0D30"/>
              </a:buClr>
              <a:buSzPts val="3200"/>
              <a:buFont typeface="Times New Roman"/>
              <a:buNone/>
            </a:pPr>
            <a:r>
              <a:t/>
            </a:r>
            <a:endParaRPr sz="3200">
              <a:solidFill>
                <a:schemeClr val="dk1"/>
              </a:solidFill>
              <a:latin typeface="Times New Roman"/>
              <a:ea typeface="Times New Roman"/>
              <a:cs typeface="Times New Roman"/>
              <a:sym typeface="Times New Roman"/>
            </a:endParaRPr>
          </a:p>
        </p:txBody>
      </p:sp>
      <p:sp>
        <p:nvSpPr>
          <p:cNvPr id="708" name="Google Shape;708;p57"/>
          <p:cNvSpPr/>
          <p:nvPr/>
        </p:nvSpPr>
        <p:spPr>
          <a:xfrm>
            <a:off x="2486025" y="1355725"/>
            <a:ext cx="3930650" cy="3952875"/>
          </a:xfrm>
          <a:custGeom>
            <a:rect b="b" l="l" r="r" t="t"/>
            <a:pathLst>
              <a:path extrusionOk="0" h="2490" w="2476">
                <a:moveTo>
                  <a:pt x="0" y="2489"/>
                </a:moveTo>
                <a:lnTo>
                  <a:pt x="197" y="2104"/>
                </a:lnTo>
                <a:lnTo>
                  <a:pt x="503" y="1629"/>
                </a:lnTo>
                <a:lnTo>
                  <a:pt x="956" y="1018"/>
                </a:lnTo>
                <a:lnTo>
                  <a:pt x="1164" y="781"/>
                </a:lnTo>
                <a:lnTo>
                  <a:pt x="1607" y="249"/>
                </a:lnTo>
                <a:lnTo>
                  <a:pt x="1913" y="102"/>
                </a:lnTo>
                <a:lnTo>
                  <a:pt x="2465" y="0"/>
                </a:lnTo>
                <a:lnTo>
                  <a:pt x="2475" y="0"/>
                </a:lnTo>
              </a:path>
            </a:pathLst>
          </a:custGeom>
          <a:noFill/>
          <a:ln cap="rnd"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8E0D30"/>
              </a:buClr>
              <a:buSzPts val="3200"/>
              <a:buFont typeface="Times New Roman"/>
              <a:buNone/>
            </a:pPr>
            <a:r>
              <a:t/>
            </a:r>
            <a:endParaRPr sz="3200">
              <a:solidFill>
                <a:schemeClr val="dk1"/>
              </a:solidFill>
              <a:latin typeface="Times New Roman"/>
              <a:ea typeface="Times New Roman"/>
              <a:cs typeface="Times New Roman"/>
              <a:sym typeface="Times New Roman"/>
            </a:endParaRPr>
          </a:p>
        </p:txBody>
      </p:sp>
      <p:sp>
        <p:nvSpPr>
          <p:cNvPr id="709" name="Google Shape;709;p57"/>
          <p:cNvSpPr/>
          <p:nvPr/>
        </p:nvSpPr>
        <p:spPr>
          <a:xfrm rot="-5400000">
            <a:off x="1357003" y="3015251"/>
            <a:ext cx="1705594" cy="305212"/>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Clr>
                <a:srgbClr val="8E0D30"/>
              </a:buClr>
              <a:buSzPts val="1400"/>
              <a:buFont typeface="Helvetica Neue"/>
              <a:buNone/>
            </a:pPr>
            <a:r>
              <a:rPr b="1" i="0" lang="en-US" sz="1400">
                <a:solidFill>
                  <a:schemeClr val="dk1"/>
                </a:solidFill>
                <a:latin typeface="Helvetica Neue"/>
                <a:ea typeface="Helvetica Neue"/>
                <a:cs typeface="Helvetica Neue"/>
                <a:sym typeface="Helvetica Neue"/>
              </a:rPr>
              <a:t>true positive (TP)</a:t>
            </a:r>
            <a:endParaRPr/>
          </a:p>
        </p:txBody>
      </p:sp>
      <p:cxnSp>
        <p:nvCxnSpPr>
          <p:cNvPr id="710" name="Google Shape;710;p57"/>
          <p:cNvCxnSpPr/>
          <p:nvPr/>
        </p:nvCxnSpPr>
        <p:spPr>
          <a:xfrm>
            <a:off x="2424113" y="3316288"/>
            <a:ext cx="63500" cy="0"/>
          </a:xfrm>
          <a:prstGeom prst="straightConnector1">
            <a:avLst/>
          </a:prstGeom>
          <a:noFill/>
          <a:ln cap="flat" cmpd="sng" w="25400">
            <a:solidFill>
              <a:schemeClr val="dk1"/>
            </a:solidFill>
            <a:prstDash val="solid"/>
            <a:round/>
            <a:headEnd len="med" w="med" type="none"/>
            <a:tailEnd len="med" w="med" type="none"/>
          </a:ln>
        </p:spPr>
      </p:cxnSp>
      <p:cxnSp>
        <p:nvCxnSpPr>
          <p:cNvPr id="711" name="Google Shape;711;p57"/>
          <p:cNvCxnSpPr/>
          <p:nvPr/>
        </p:nvCxnSpPr>
        <p:spPr>
          <a:xfrm>
            <a:off x="2424113" y="2098675"/>
            <a:ext cx="63500" cy="0"/>
          </a:xfrm>
          <a:prstGeom prst="straightConnector1">
            <a:avLst/>
          </a:prstGeom>
          <a:noFill/>
          <a:ln cap="flat" cmpd="sng" w="25400">
            <a:solidFill>
              <a:schemeClr val="dk1"/>
            </a:solidFill>
            <a:prstDash val="solid"/>
            <a:round/>
            <a:headEnd len="med" w="med" type="none"/>
            <a:tailEnd len="med" w="med" type="none"/>
          </a:ln>
        </p:spPr>
      </p:cxnSp>
      <p:cxnSp>
        <p:nvCxnSpPr>
          <p:cNvPr id="712" name="Google Shape;712;p57"/>
          <p:cNvCxnSpPr/>
          <p:nvPr/>
        </p:nvCxnSpPr>
        <p:spPr>
          <a:xfrm>
            <a:off x="2424113" y="2887663"/>
            <a:ext cx="63500" cy="0"/>
          </a:xfrm>
          <a:prstGeom prst="straightConnector1">
            <a:avLst/>
          </a:prstGeom>
          <a:noFill/>
          <a:ln cap="flat" cmpd="sng" w="25400">
            <a:solidFill>
              <a:schemeClr val="dk1"/>
            </a:solidFill>
            <a:prstDash val="solid"/>
            <a:round/>
            <a:headEnd len="med" w="med" type="none"/>
            <a:tailEnd len="med" w="med" type="none"/>
          </a:ln>
        </p:spPr>
      </p:cxnSp>
      <p:cxnSp>
        <p:nvCxnSpPr>
          <p:cNvPr id="713" name="Google Shape;713;p57"/>
          <p:cNvCxnSpPr/>
          <p:nvPr/>
        </p:nvCxnSpPr>
        <p:spPr>
          <a:xfrm>
            <a:off x="2424113" y="2486025"/>
            <a:ext cx="63500" cy="0"/>
          </a:xfrm>
          <a:prstGeom prst="straightConnector1">
            <a:avLst/>
          </a:prstGeom>
          <a:noFill/>
          <a:ln cap="flat" cmpd="sng" w="25400">
            <a:solidFill>
              <a:schemeClr val="dk1"/>
            </a:solidFill>
            <a:prstDash val="solid"/>
            <a:round/>
            <a:headEnd len="med" w="med" type="none"/>
            <a:tailEnd len="med" w="med" type="none"/>
          </a:ln>
        </p:spPr>
      </p:cxnSp>
      <p:cxnSp>
        <p:nvCxnSpPr>
          <p:cNvPr id="714" name="Google Shape;714;p57"/>
          <p:cNvCxnSpPr/>
          <p:nvPr/>
        </p:nvCxnSpPr>
        <p:spPr>
          <a:xfrm>
            <a:off x="2424113" y="3660775"/>
            <a:ext cx="63500" cy="0"/>
          </a:xfrm>
          <a:prstGeom prst="straightConnector1">
            <a:avLst/>
          </a:prstGeom>
          <a:noFill/>
          <a:ln cap="flat" cmpd="sng" w="25400">
            <a:solidFill>
              <a:schemeClr val="dk1"/>
            </a:solidFill>
            <a:prstDash val="solid"/>
            <a:round/>
            <a:headEnd len="med" w="med" type="none"/>
            <a:tailEnd len="med" w="med" type="none"/>
          </a:ln>
        </p:spPr>
      </p:cxnSp>
      <p:cxnSp>
        <p:nvCxnSpPr>
          <p:cNvPr id="715" name="Google Shape;715;p57"/>
          <p:cNvCxnSpPr/>
          <p:nvPr/>
        </p:nvCxnSpPr>
        <p:spPr>
          <a:xfrm>
            <a:off x="2424113" y="4021138"/>
            <a:ext cx="63500" cy="0"/>
          </a:xfrm>
          <a:prstGeom prst="straightConnector1">
            <a:avLst/>
          </a:prstGeom>
          <a:noFill/>
          <a:ln cap="flat" cmpd="sng" w="25400">
            <a:solidFill>
              <a:schemeClr val="dk1"/>
            </a:solidFill>
            <a:prstDash val="solid"/>
            <a:round/>
            <a:headEnd len="med" w="med" type="none"/>
            <a:tailEnd len="med" w="med" type="none"/>
          </a:ln>
        </p:spPr>
      </p:cxnSp>
      <p:cxnSp>
        <p:nvCxnSpPr>
          <p:cNvPr id="716" name="Google Shape;716;p57"/>
          <p:cNvCxnSpPr/>
          <p:nvPr/>
        </p:nvCxnSpPr>
        <p:spPr>
          <a:xfrm>
            <a:off x="2424113" y="4421188"/>
            <a:ext cx="63500" cy="0"/>
          </a:xfrm>
          <a:prstGeom prst="straightConnector1">
            <a:avLst/>
          </a:prstGeom>
          <a:noFill/>
          <a:ln cap="flat" cmpd="sng" w="25400">
            <a:solidFill>
              <a:schemeClr val="dk1"/>
            </a:solidFill>
            <a:prstDash val="solid"/>
            <a:round/>
            <a:headEnd len="med" w="med" type="none"/>
            <a:tailEnd len="med" w="med" type="none"/>
          </a:ln>
        </p:spPr>
      </p:cxnSp>
      <p:cxnSp>
        <p:nvCxnSpPr>
          <p:cNvPr id="717" name="Google Shape;717;p57"/>
          <p:cNvCxnSpPr/>
          <p:nvPr/>
        </p:nvCxnSpPr>
        <p:spPr>
          <a:xfrm>
            <a:off x="2424113" y="4835525"/>
            <a:ext cx="63500" cy="0"/>
          </a:xfrm>
          <a:prstGeom prst="straightConnector1">
            <a:avLst/>
          </a:prstGeom>
          <a:noFill/>
          <a:ln cap="flat" cmpd="sng" w="25400">
            <a:solidFill>
              <a:schemeClr val="dk1"/>
            </a:solidFill>
            <a:prstDash val="solid"/>
            <a:round/>
            <a:headEnd len="med" w="med" type="none"/>
            <a:tailEnd len="med" w="med" type="none"/>
          </a:ln>
        </p:spPr>
      </p:cxnSp>
      <p:cxnSp>
        <p:nvCxnSpPr>
          <p:cNvPr id="718" name="Google Shape;718;p57"/>
          <p:cNvCxnSpPr/>
          <p:nvPr/>
        </p:nvCxnSpPr>
        <p:spPr>
          <a:xfrm>
            <a:off x="2424113" y="1725613"/>
            <a:ext cx="63500" cy="0"/>
          </a:xfrm>
          <a:prstGeom prst="straightConnector1">
            <a:avLst/>
          </a:prstGeom>
          <a:noFill/>
          <a:ln cap="flat" cmpd="sng" w="25400">
            <a:solidFill>
              <a:schemeClr val="dk1"/>
            </a:solidFill>
            <a:prstDash val="solid"/>
            <a:round/>
            <a:headEnd len="med" w="med" type="none"/>
            <a:tailEnd len="med" w="med" type="none"/>
          </a:ln>
        </p:spPr>
      </p:cxnSp>
      <p:cxnSp>
        <p:nvCxnSpPr>
          <p:cNvPr id="719" name="Google Shape;719;p57"/>
          <p:cNvCxnSpPr/>
          <p:nvPr/>
        </p:nvCxnSpPr>
        <p:spPr>
          <a:xfrm rot="10800000">
            <a:off x="2882900" y="5222875"/>
            <a:ext cx="0" cy="136525"/>
          </a:xfrm>
          <a:prstGeom prst="straightConnector1">
            <a:avLst/>
          </a:prstGeom>
          <a:noFill/>
          <a:ln cap="flat" cmpd="sng" w="25400">
            <a:solidFill>
              <a:schemeClr val="dk1"/>
            </a:solidFill>
            <a:prstDash val="solid"/>
            <a:round/>
            <a:headEnd len="med" w="med" type="none"/>
            <a:tailEnd len="med" w="med" type="none"/>
          </a:ln>
        </p:spPr>
      </p:cxnSp>
      <p:cxnSp>
        <p:nvCxnSpPr>
          <p:cNvPr id="720" name="Google Shape;720;p57"/>
          <p:cNvCxnSpPr/>
          <p:nvPr/>
        </p:nvCxnSpPr>
        <p:spPr>
          <a:xfrm rot="10800000">
            <a:off x="5605463" y="5237163"/>
            <a:ext cx="0" cy="136525"/>
          </a:xfrm>
          <a:prstGeom prst="straightConnector1">
            <a:avLst/>
          </a:prstGeom>
          <a:noFill/>
          <a:ln cap="flat" cmpd="sng" w="25400">
            <a:solidFill>
              <a:schemeClr val="dk1"/>
            </a:solidFill>
            <a:prstDash val="solid"/>
            <a:round/>
            <a:headEnd len="med" w="med" type="none"/>
            <a:tailEnd len="med" w="med" type="none"/>
          </a:ln>
        </p:spPr>
      </p:cxnSp>
      <p:cxnSp>
        <p:nvCxnSpPr>
          <p:cNvPr id="721" name="Google Shape;721;p57"/>
          <p:cNvCxnSpPr/>
          <p:nvPr/>
        </p:nvCxnSpPr>
        <p:spPr>
          <a:xfrm rot="10800000">
            <a:off x="3254375" y="5222875"/>
            <a:ext cx="0" cy="136525"/>
          </a:xfrm>
          <a:prstGeom prst="straightConnector1">
            <a:avLst/>
          </a:prstGeom>
          <a:noFill/>
          <a:ln cap="flat" cmpd="sng" w="25400">
            <a:solidFill>
              <a:schemeClr val="dk1"/>
            </a:solidFill>
            <a:prstDash val="solid"/>
            <a:round/>
            <a:headEnd len="med" w="med" type="none"/>
            <a:tailEnd len="med" w="med" type="none"/>
          </a:ln>
        </p:spPr>
      </p:cxnSp>
      <p:cxnSp>
        <p:nvCxnSpPr>
          <p:cNvPr id="722" name="Google Shape;722;p57"/>
          <p:cNvCxnSpPr/>
          <p:nvPr/>
        </p:nvCxnSpPr>
        <p:spPr>
          <a:xfrm rot="10800000">
            <a:off x="4400550" y="5222875"/>
            <a:ext cx="0" cy="136525"/>
          </a:xfrm>
          <a:prstGeom prst="straightConnector1">
            <a:avLst/>
          </a:prstGeom>
          <a:noFill/>
          <a:ln cap="flat" cmpd="sng" w="25400">
            <a:solidFill>
              <a:schemeClr val="dk1"/>
            </a:solidFill>
            <a:prstDash val="solid"/>
            <a:round/>
            <a:headEnd len="med" w="med" type="none"/>
            <a:tailEnd len="med" w="med" type="none"/>
          </a:ln>
        </p:spPr>
      </p:cxnSp>
      <p:cxnSp>
        <p:nvCxnSpPr>
          <p:cNvPr id="723" name="Google Shape;723;p57"/>
          <p:cNvCxnSpPr/>
          <p:nvPr/>
        </p:nvCxnSpPr>
        <p:spPr>
          <a:xfrm rot="10800000">
            <a:off x="4818063" y="5222875"/>
            <a:ext cx="0" cy="136525"/>
          </a:xfrm>
          <a:prstGeom prst="straightConnector1">
            <a:avLst/>
          </a:prstGeom>
          <a:noFill/>
          <a:ln cap="flat" cmpd="sng" w="25400">
            <a:solidFill>
              <a:schemeClr val="dk1"/>
            </a:solidFill>
            <a:prstDash val="solid"/>
            <a:round/>
            <a:headEnd len="med" w="med" type="none"/>
            <a:tailEnd len="med" w="med" type="none"/>
          </a:ln>
        </p:spPr>
      </p:cxnSp>
      <p:cxnSp>
        <p:nvCxnSpPr>
          <p:cNvPr id="724" name="Google Shape;724;p57"/>
          <p:cNvCxnSpPr/>
          <p:nvPr/>
        </p:nvCxnSpPr>
        <p:spPr>
          <a:xfrm rot="10800000">
            <a:off x="3995738" y="5222875"/>
            <a:ext cx="0" cy="136525"/>
          </a:xfrm>
          <a:prstGeom prst="straightConnector1">
            <a:avLst/>
          </a:prstGeom>
          <a:noFill/>
          <a:ln cap="flat" cmpd="sng" w="25400">
            <a:solidFill>
              <a:schemeClr val="dk1"/>
            </a:solidFill>
            <a:prstDash val="solid"/>
            <a:round/>
            <a:headEnd len="med" w="med" type="none"/>
            <a:tailEnd len="med" w="med" type="none"/>
          </a:ln>
        </p:spPr>
      </p:cxnSp>
      <p:cxnSp>
        <p:nvCxnSpPr>
          <p:cNvPr id="725" name="Google Shape;725;p57"/>
          <p:cNvCxnSpPr/>
          <p:nvPr/>
        </p:nvCxnSpPr>
        <p:spPr>
          <a:xfrm rot="10800000">
            <a:off x="3602038" y="5222875"/>
            <a:ext cx="0" cy="136525"/>
          </a:xfrm>
          <a:prstGeom prst="straightConnector1">
            <a:avLst/>
          </a:prstGeom>
          <a:noFill/>
          <a:ln cap="flat" cmpd="sng" w="25400">
            <a:solidFill>
              <a:schemeClr val="dk1"/>
            </a:solidFill>
            <a:prstDash val="solid"/>
            <a:round/>
            <a:headEnd len="med" w="med" type="none"/>
            <a:tailEnd len="med" w="med" type="none"/>
          </a:ln>
        </p:spPr>
      </p:cxnSp>
      <p:cxnSp>
        <p:nvCxnSpPr>
          <p:cNvPr id="726" name="Google Shape;726;p57"/>
          <p:cNvCxnSpPr/>
          <p:nvPr/>
        </p:nvCxnSpPr>
        <p:spPr>
          <a:xfrm rot="10800000">
            <a:off x="5222875" y="5222875"/>
            <a:ext cx="0" cy="136525"/>
          </a:xfrm>
          <a:prstGeom prst="straightConnector1">
            <a:avLst/>
          </a:prstGeom>
          <a:noFill/>
          <a:ln cap="flat" cmpd="sng" w="25400">
            <a:solidFill>
              <a:schemeClr val="dk1"/>
            </a:solidFill>
            <a:prstDash val="solid"/>
            <a:round/>
            <a:headEnd len="med" w="med" type="none"/>
            <a:tailEnd len="med" w="med" type="none"/>
          </a:ln>
        </p:spPr>
      </p:cxnSp>
      <p:cxnSp>
        <p:nvCxnSpPr>
          <p:cNvPr id="727" name="Google Shape;727;p57"/>
          <p:cNvCxnSpPr/>
          <p:nvPr/>
        </p:nvCxnSpPr>
        <p:spPr>
          <a:xfrm rot="10800000">
            <a:off x="6011863" y="5222875"/>
            <a:ext cx="0" cy="136525"/>
          </a:xfrm>
          <a:prstGeom prst="straightConnector1">
            <a:avLst/>
          </a:prstGeom>
          <a:noFill/>
          <a:ln cap="flat" cmpd="sng" w="25400">
            <a:solidFill>
              <a:schemeClr val="dk1"/>
            </a:solidFill>
            <a:prstDash val="solid"/>
            <a:round/>
            <a:headEnd len="med" w="med" type="none"/>
            <a:tailEnd len="med" w="med" type="none"/>
          </a:ln>
        </p:spPr>
      </p:cxnSp>
      <p:cxnSp>
        <p:nvCxnSpPr>
          <p:cNvPr id="728" name="Google Shape;728;p57"/>
          <p:cNvCxnSpPr/>
          <p:nvPr/>
        </p:nvCxnSpPr>
        <p:spPr>
          <a:xfrm rot="10800000">
            <a:off x="6462713" y="5237163"/>
            <a:ext cx="0" cy="136525"/>
          </a:xfrm>
          <a:prstGeom prst="straightConnector1">
            <a:avLst/>
          </a:prstGeom>
          <a:noFill/>
          <a:ln cap="flat" cmpd="sng" w="25400">
            <a:solidFill>
              <a:schemeClr val="dk1"/>
            </a:solidFill>
            <a:prstDash val="solid"/>
            <a:round/>
            <a:headEnd len="med" w="med" type="none"/>
            <a:tailEnd len="med" w="med" type="none"/>
          </a:ln>
        </p:spPr>
      </p:cxnSp>
      <p:sp>
        <p:nvSpPr>
          <p:cNvPr id="729" name="Google Shape;729;p57"/>
          <p:cNvSpPr/>
          <p:nvPr/>
        </p:nvSpPr>
        <p:spPr>
          <a:xfrm>
            <a:off x="2710678" y="5407025"/>
            <a:ext cx="323806" cy="243656"/>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Clr>
                <a:srgbClr val="8E0D30"/>
              </a:buClr>
              <a:buSzPts val="1000"/>
              <a:buFont typeface="Helvetica Neue"/>
              <a:buNone/>
            </a:pPr>
            <a:r>
              <a:rPr i="0" lang="en-US" sz="1000">
                <a:solidFill>
                  <a:schemeClr val="dk1"/>
                </a:solidFill>
                <a:latin typeface="Helvetica Neue"/>
                <a:ea typeface="Helvetica Neue"/>
                <a:cs typeface="Helvetica Neue"/>
                <a:sym typeface="Helvetica Neue"/>
              </a:rPr>
              <a:t>10</a:t>
            </a:r>
            <a:endParaRPr i="0" sz="1000">
              <a:solidFill>
                <a:schemeClr val="dk1"/>
              </a:solidFill>
              <a:latin typeface="Helvetica Neue"/>
              <a:ea typeface="Helvetica Neue"/>
              <a:cs typeface="Helvetica Neue"/>
              <a:sym typeface="Helvetica Neue"/>
            </a:endParaRPr>
          </a:p>
        </p:txBody>
      </p:sp>
      <p:sp>
        <p:nvSpPr>
          <p:cNvPr id="730" name="Google Shape;730;p57"/>
          <p:cNvSpPr/>
          <p:nvPr/>
        </p:nvSpPr>
        <p:spPr>
          <a:xfrm>
            <a:off x="3069453" y="5407025"/>
            <a:ext cx="323806" cy="243656"/>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Clr>
                <a:srgbClr val="8E0D30"/>
              </a:buClr>
              <a:buSzPts val="1000"/>
              <a:buFont typeface="Helvetica Neue"/>
              <a:buNone/>
            </a:pPr>
            <a:r>
              <a:rPr i="0" lang="en-US" sz="1000">
                <a:solidFill>
                  <a:schemeClr val="dk1"/>
                </a:solidFill>
                <a:latin typeface="Helvetica Neue"/>
                <a:ea typeface="Helvetica Neue"/>
                <a:cs typeface="Helvetica Neue"/>
                <a:sym typeface="Helvetica Neue"/>
              </a:rPr>
              <a:t>20</a:t>
            </a:r>
            <a:endParaRPr/>
          </a:p>
        </p:txBody>
      </p:sp>
      <p:sp>
        <p:nvSpPr>
          <p:cNvPr id="731" name="Google Shape;731;p57"/>
          <p:cNvSpPr/>
          <p:nvPr/>
        </p:nvSpPr>
        <p:spPr>
          <a:xfrm>
            <a:off x="2050278" y="4287838"/>
            <a:ext cx="323806" cy="243656"/>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Clr>
                <a:srgbClr val="8E0D30"/>
              </a:buClr>
              <a:buSzPts val="1000"/>
              <a:buFont typeface="Helvetica Neue"/>
              <a:buNone/>
            </a:pPr>
            <a:r>
              <a:rPr i="0" lang="en-US" sz="1000">
                <a:solidFill>
                  <a:schemeClr val="dk1"/>
                </a:solidFill>
                <a:latin typeface="Helvetica Neue"/>
                <a:ea typeface="Helvetica Neue"/>
                <a:cs typeface="Helvetica Neue"/>
                <a:sym typeface="Helvetica Neue"/>
              </a:rPr>
              <a:t>20</a:t>
            </a:r>
            <a:endParaRPr/>
          </a:p>
        </p:txBody>
      </p:sp>
      <p:sp>
        <p:nvSpPr>
          <p:cNvPr id="732" name="Google Shape;732;p57"/>
          <p:cNvSpPr/>
          <p:nvPr/>
        </p:nvSpPr>
        <p:spPr>
          <a:xfrm>
            <a:off x="2050278" y="4716463"/>
            <a:ext cx="323806" cy="243656"/>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Clr>
                <a:srgbClr val="8E0D30"/>
              </a:buClr>
              <a:buSzPts val="1000"/>
              <a:buFont typeface="Helvetica Neue"/>
              <a:buNone/>
            </a:pPr>
            <a:r>
              <a:rPr i="0" lang="en-US" sz="1000">
                <a:solidFill>
                  <a:schemeClr val="dk1"/>
                </a:solidFill>
                <a:latin typeface="Helvetica Neue"/>
                <a:ea typeface="Helvetica Neue"/>
                <a:cs typeface="Helvetica Neue"/>
                <a:sym typeface="Helvetica Neue"/>
              </a:rPr>
              <a:t>10</a:t>
            </a:r>
            <a:endParaRPr i="0" sz="1000">
              <a:solidFill>
                <a:schemeClr val="dk1"/>
              </a:solidFill>
              <a:latin typeface="Helvetica Neue"/>
              <a:ea typeface="Helvetica Neue"/>
              <a:cs typeface="Helvetica Neue"/>
              <a:sym typeface="Helvetica Neue"/>
            </a:endParaRPr>
          </a:p>
        </p:txBody>
      </p:sp>
      <p:sp>
        <p:nvSpPr>
          <p:cNvPr id="733" name="Google Shape;733;p57"/>
          <p:cNvSpPr/>
          <p:nvPr/>
        </p:nvSpPr>
        <p:spPr>
          <a:xfrm>
            <a:off x="5444353" y="5448300"/>
            <a:ext cx="323806" cy="243656"/>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Clr>
                <a:srgbClr val="8E0D30"/>
              </a:buClr>
              <a:buSzPts val="1000"/>
              <a:buFont typeface="Helvetica Neue"/>
              <a:buNone/>
            </a:pPr>
            <a:r>
              <a:rPr i="0" lang="en-US" sz="1000">
                <a:solidFill>
                  <a:schemeClr val="dk1"/>
                </a:solidFill>
                <a:latin typeface="Helvetica Neue"/>
                <a:ea typeface="Helvetica Neue"/>
                <a:cs typeface="Helvetica Neue"/>
                <a:sym typeface="Helvetica Neue"/>
              </a:rPr>
              <a:t>80</a:t>
            </a:r>
            <a:endParaRPr/>
          </a:p>
        </p:txBody>
      </p:sp>
      <p:sp>
        <p:nvSpPr>
          <p:cNvPr id="734" name="Google Shape;734;p57"/>
          <p:cNvSpPr/>
          <p:nvPr/>
        </p:nvSpPr>
        <p:spPr>
          <a:xfrm>
            <a:off x="5838053" y="5462588"/>
            <a:ext cx="323806" cy="243656"/>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Clr>
                <a:srgbClr val="8E0D30"/>
              </a:buClr>
              <a:buSzPts val="1000"/>
              <a:buFont typeface="Helvetica Neue"/>
              <a:buNone/>
            </a:pPr>
            <a:r>
              <a:rPr i="0" lang="en-US" sz="1000">
                <a:solidFill>
                  <a:schemeClr val="dk1"/>
                </a:solidFill>
                <a:latin typeface="Helvetica Neue"/>
                <a:ea typeface="Helvetica Neue"/>
                <a:cs typeface="Helvetica Neue"/>
                <a:sym typeface="Helvetica Neue"/>
              </a:rPr>
              <a:t>90</a:t>
            </a:r>
            <a:endParaRPr/>
          </a:p>
        </p:txBody>
      </p:sp>
      <p:sp>
        <p:nvSpPr>
          <p:cNvPr id="735" name="Google Shape;735;p57"/>
          <p:cNvSpPr/>
          <p:nvPr/>
        </p:nvSpPr>
        <p:spPr>
          <a:xfrm>
            <a:off x="2003900" y="1274763"/>
            <a:ext cx="394338" cy="243656"/>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Clr>
                <a:srgbClr val="8E0D30"/>
              </a:buClr>
              <a:buSzPts val="1000"/>
              <a:buFont typeface="Helvetica Neue"/>
              <a:buNone/>
            </a:pPr>
            <a:r>
              <a:rPr i="0" lang="en-US" sz="1000">
                <a:solidFill>
                  <a:schemeClr val="dk1"/>
                </a:solidFill>
                <a:latin typeface="Helvetica Neue"/>
                <a:ea typeface="Helvetica Neue"/>
                <a:cs typeface="Helvetica Neue"/>
                <a:sym typeface="Helvetica Neue"/>
              </a:rPr>
              <a:t>100</a:t>
            </a:r>
            <a:endParaRPr i="0" sz="1000">
              <a:solidFill>
                <a:schemeClr val="dk1"/>
              </a:solidFill>
              <a:latin typeface="Helvetica Neue"/>
              <a:ea typeface="Helvetica Neue"/>
              <a:cs typeface="Helvetica Neue"/>
              <a:sym typeface="Helvetica Neue"/>
            </a:endParaRPr>
          </a:p>
        </p:txBody>
      </p:sp>
      <p:sp>
        <p:nvSpPr>
          <p:cNvPr id="736" name="Google Shape;736;p57"/>
          <p:cNvSpPr/>
          <p:nvPr/>
        </p:nvSpPr>
        <p:spPr>
          <a:xfrm>
            <a:off x="2050278" y="1606550"/>
            <a:ext cx="323806" cy="243656"/>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Clr>
                <a:srgbClr val="8E0D30"/>
              </a:buClr>
              <a:buSzPts val="1000"/>
              <a:buFont typeface="Helvetica Neue"/>
              <a:buNone/>
            </a:pPr>
            <a:r>
              <a:rPr i="0" lang="en-US" sz="1000">
                <a:solidFill>
                  <a:schemeClr val="dk1"/>
                </a:solidFill>
                <a:latin typeface="Helvetica Neue"/>
                <a:ea typeface="Helvetica Neue"/>
                <a:cs typeface="Helvetica Neue"/>
                <a:sym typeface="Helvetica Neue"/>
              </a:rPr>
              <a:t>90</a:t>
            </a:r>
            <a:endParaRPr/>
          </a:p>
        </p:txBody>
      </p:sp>
      <p:sp>
        <p:nvSpPr>
          <p:cNvPr id="737" name="Google Shape;737;p57"/>
          <p:cNvSpPr/>
          <p:nvPr/>
        </p:nvSpPr>
        <p:spPr>
          <a:xfrm>
            <a:off x="2039166" y="1965325"/>
            <a:ext cx="323806" cy="243656"/>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Clr>
                <a:srgbClr val="8E0D30"/>
              </a:buClr>
              <a:buSzPts val="1000"/>
              <a:buFont typeface="Helvetica Neue"/>
              <a:buNone/>
            </a:pPr>
            <a:r>
              <a:rPr i="0" lang="en-US" sz="1000">
                <a:solidFill>
                  <a:schemeClr val="dk1"/>
                </a:solidFill>
                <a:latin typeface="Helvetica Neue"/>
                <a:ea typeface="Helvetica Neue"/>
                <a:cs typeface="Helvetica Neue"/>
                <a:sym typeface="Helvetica Neue"/>
              </a:rPr>
              <a:t>80</a:t>
            </a:r>
            <a:endParaRPr/>
          </a:p>
        </p:txBody>
      </p:sp>
      <p:sp>
        <p:nvSpPr>
          <p:cNvPr id="738" name="Google Shape;738;p57"/>
          <p:cNvSpPr/>
          <p:nvPr/>
        </p:nvSpPr>
        <p:spPr>
          <a:xfrm>
            <a:off x="2340338" y="5407025"/>
            <a:ext cx="253273" cy="243656"/>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Clr>
                <a:srgbClr val="8E0D30"/>
              </a:buClr>
              <a:buSzPts val="1000"/>
              <a:buFont typeface="Helvetica Neue"/>
              <a:buNone/>
            </a:pPr>
            <a:r>
              <a:rPr i="0" lang="en-US" sz="1000">
                <a:solidFill>
                  <a:schemeClr val="dk1"/>
                </a:solidFill>
                <a:latin typeface="Helvetica Neue"/>
                <a:ea typeface="Helvetica Neue"/>
                <a:cs typeface="Helvetica Neue"/>
                <a:sym typeface="Helvetica Neue"/>
              </a:rPr>
              <a:t>0</a:t>
            </a:r>
            <a:endParaRPr/>
          </a:p>
        </p:txBody>
      </p:sp>
      <p:sp>
        <p:nvSpPr>
          <p:cNvPr id="739" name="Google Shape;739;p57"/>
          <p:cNvSpPr/>
          <p:nvPr/>
        </p:nvSpPr>
        <p:spPr>
          <a:xfrm>
            <a:off x="2108563" y="5186363"/>
            <a:ext cx="253273" cy="243656"/>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Clr>
                <a:srgbClr val="8E0D30"/>
              </a:buClr>
              <a:buSzPts val="1000"/>
              <a:buFont typeface="Helvetica Neue"/>
              <a:buNone/>
            </a:pPr>
            <a:r>
              <a:rPr i="0" lang="en-US" sz="1000">
                <a:solidFill>
                  <a:schemeClr val="dk1"/>
                </a:solidFill>
                <a:latin typeface="Helvetica Neue"/>
                <a:ea typeface="Helvetica Neue"/>
                <a:cs typeface="Helvetica Neue"/>
                <a:sym typeface="Helvetica Neue"/>
              </a:rPr>
              <a:t>0</a:t>
            </a:r>
            <a:endParaRPr/>
          </a:p>
        </p:txBody>
      </p:sp>
      <p:sp>
        <p:nvSpPr>
          <p:cNvPr id="740" name="Google Shape;740;p57"/>
          <p:cNvSpPr/>
          <p:nvPr/>
        </p:nvSpPr>
        <p:spPr>
          <a:xfrm>
            <a:off x="2466975" y="1366838"/>
            <a:ext cx="3975100" cy="3954462"/>
          </a:xfrm>
          <a:custGeom>
            <a:rect b="b" l="l" r="r" t="t"/>
            <a:pathLst>
              <a:path extrusionOk="0" h="2491" w="2504">
                <a:moveTo>
                  <a:pt x="0" y="2490"/>
                </a:moveTo>
                <a:lnTo>
                  <a:pt x="423" y="1872"/>
                </a:lnTo>
                <a:lnTo>
                  <a:pt x="963" y="1262"/>
                </a:lnTo>
                <a:lnTo>
                  <a:pt x="1372" y="853"/>
                </a:lnTo>
                <a:lnTo>
                  <a:pt x="1912" y="409"/>
                </a:lnTo>
                <a:lnTo>
                  <a:pt x="2503" y="0"/>
                </a:lnTo>
              </a:path>
            </a:pathLst>
          </a:custGeom>
          <a:noFill/>
          <a:ln cap="rnd" cmpd="sng" w="25400">
            <a:solidFill>
              <a:srgbClr val="FDA1E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8E0D30"/>
              </a:buClr>
              <a:buSzPts val="3200"/>
              <a:buFont typeface="Times New Roman"/>
              <a:buNone/>
            </a:pPr>
            <a:r>
              <a:t/>
            </a:r>
            <a:endParaRPr sz="3200">
              <a:solidFill>
                <a:schemeClr val="dk1"/>
              </a:solidFill>
              <a:latin typeface="Times New Roman"/>
              <a:ea typeface="Times New Roman"/>
              <a:cs typeface="Times New Roman"/>
              <a:sym typeface="Times New Roman"/>
            </a:endParaRPr>
          </a:p>
        </p:txBody>
      </p:sp>
      <p:sp>
        <p:nvSpPr>
          <p:cNvPr id="741" name="Google Shape;741;p57"/>
          <p:cNvSpPr/>
          <p:nvPr/>
        </p:nvSpPr>
        <p:spPr>
          <a:xfrm>
            <a:off x="2611514" y="3117850"/>
            <a:ext cx="312585" cy="305212"/>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Clr>
                <a:srgbClr val="8E0D30"/>
              </a:buClr>
              <a:buSzPts val="1400"/>
              <a:buFont typeface="Helvetica Neue"/>
              <a:buNone/>
            </a:pPr>
            <a:r>
              <a:rPr b="1" i="0" lang="en-US" sz="1400">
                <a:solidFill>
                  <a:srgbClr val="00FF00"/>
                </a:solidFill>
                <a:latin typeface="Helvetica Neue"/>
                <a:ea typeface="Helvetica Neue"/>
                <a:cs typeface="Helvetica Neue"/>
                <a:sym typeface="Helvetica Neue"/>
              </a:rPr>
              <a:t>A</a:t>
            </a:r>
            <a:endParaRPr/>
          </a:p>
        </p:txBody>
      </p:sp>
      <p:sp>
        <p:nvSpPr>
          <p:cNvPr id="742" name="Google Shape;742;p57"/>
          <p:cNvSpPr/>
          <p:nvPr/>
        </p:nvSpPr>
        <p:spPr>
          <a:xfrm>
            <a:off x="3921202" y="2149475"/>
            <a:ext cx="312585" cy="305212"/>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Clr>
                <a:srgbClr val="8E0D30"/>
              </a:buClr>
              <a:buSzPts val="1400"/>
              <a:buFont typeface="Helvetica Neue"/>
              <a:buNone/>
            </a:pPr>
            <a:r>
              <a:rPr b="1" i="0" lang="en-US" sz="1400">
                <a:solidFill>
                  <a:srgbClr val="9966FF"/>
                </a:solidFill>
                <a:latin typeface="Helvetica Neue"/>
                <a:ea typeface="Helvetica Neue"/>
                <a:cs typeface="Helvetica Neue"/>
                <a:sym typeface="Helvetica Neue"/>
              </a:rPr>
              <a:t>B</a:t>
            </a:r>
            <a:endParaRPr/>
          </a:p>
        </p:txBody>
      </p:sp>
      <p:sp>
        <p:nvSpPr>
          <p:cNvPr id="743" name="Google Shape;743;p57"/>
          <p:cNvSpPr/>
          <p:nvPr/>
        </p:nvSpPr>
        <p:spPr>
          <a:xfrm>
            <a:off x="4651452" y="1417638"/>
            <a:ext cx="312585" cy="305212"/>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Clr>
                <a:srgbClr val="8E0D30"/>
              </a:buClr>
              <a:buSzPts val="1400"/>
              <a:buFont typeface="Helvetica Neue"/>
              <a:buNone/>
            </a:pPr>
            <a:r>
              <a:rPr b="1" i="0" lang="en-US" sz="1400">
                <a:solidFill>
                  <a:schemeClr val="dk1"/>
                </a:solidFill>
                <a:latin typeface="Helvetica Neue"/>
                <a:ea typeface="Helvetica Neue"/>
                <a:cs typeface="Helvetica Neue"/>
                <a:sym typeface="Helvetica Neue"/>
              </a:rPr>
              <a:t>C</a:t>
            </a:r>
            <a:endParaRPr/>
          </a:p>
        </p:txBody>
      </p:sp>
      <p:sp>
        <p:nvSpPr>
          <p:cNvPr id="744" name="Google Shape;744;p57"/>
          <p:cNvSpPr/>
          <p:nvPr/>
        </p:nvSpPr>
        <p:spPr>
          <a:xfrm>
            <a:off x="4245052" y="2979738"/>
            <a:ext cx="312585" cy="305212"/>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Clr>
                <a:srgbClr val="8E0D30"/>
              </a:buClr>
              <a:buSzPts val="1400"/>
              <a:buFont typeface="Helvetica Neue"/>
              <a:buNone/>
            </a:pPr>
            <a:r>
              <a:rPr b="1" i="0" lang="en-US" sz="1400">
                <a:solidFill>
                  <a:srgbClr val="FDA1E3"/>
                </a:solidFill>
                <a:latin typeface="Helvetica Neue"/>
                <a:ea typeface="Helvetica Neue"/>
                <a:cs typeface="Helvetica Neue"/>
                <a:sym typeface="Helvetica Neue"/>
              </a:rPr>
              <a:t>D</a:t>
            </a:r>
            <a:endParaRPr/>
          </a:p>
        </p:txBody>
      </p:sp>
      <p:sp>
        <p:nvSpPr>
          <p:cNvPr id="745" name="Google Shape;745;p57"/>
          <p:cNvSpPr/>
          <p:nvPr/>
        </p:nvSpPr>
        <p:spPr>
          <a:xfrm>
            <a:off x="3429000" y="5334000"/>
            <a:ext cx="1981200" cy="381000"/>
          </a:xfrm>
          <a:prstGeom prst="ellipse">
            <a:avLst/>
          </a:pr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8E0D30"/>
              </a:buClr>
              <a:buSzPts val="3200"/>
              <a:buFont typeface="Times New Roman"/>
              <a:buNone/>
            </a:pPr>
            <a:r>
              <a:t/>
            </a:r>
            <a:endParaRPr sz="3200">
              <a:solidFill>
                <a:schemeClr val="dk1"/>
              </a:solidFill>
              <a:latin typeface="Times New Roman"/>
              <a:ea typeface="Times New Roman"/>
              <a:cs typeface="Times New Roman"/>
              <a:sym typeface="Times New Roman"/>
            </a:endParaRPr>
          </a:p>
        </p:txBody>
      </p:sp>
      <p:cxnSp>
        <p:nvCxnSpPr>
          <p:cNvPr id="746" name="Google Shape;746;p57"/>
          <p:cNvCxnSpPr/>
          <p:nvPr/>
        </p:nvCxnSpPr>
        <p:spPr>
          <a:xfrm>
            <a:off x="2209800" y="5791200"/>
            <a:ext cx="5638800" cy="1588"/>
          </a:xfrm>
          <a:prstGeom prst="straightConnector1">
            <a:avLst/>
          </a:prstGeom>
          <a:noFill/>
          <a:ln cap="flat" cmpd="sng" w="9525">
            <a:solidFill>
              <a:srgbClr val="FFC000"/>
            </a:solidFill>
            <a:prstDash val="solid"/>
            <a:round/>
            <a:headEnd len="med" w="med" type="none"/>
            <a:tailEnd len="med" w="med" type="stealth"/>
          </a:ln>
        </p:spPr>
      </p:cxnSp>
      <p:sp>
        <p:nvSpPr>
          <p:cNvPr id="747" name="Google Shape;747;p57"/>
          <p:cNvSpPr/>
          <p:nvPr/>
        </p:nvSpPr>
        <p:spPr>
          <a:xfrm>
            <a:off x="6641388" y="5574365"/>
            <a:ext cx="1304843" cy="259045"/>
          </a:xfrm>
          <a:prstGeom prst="rect">
            <a:avLst/>
          </a:prstGeom>
          <a:noFill/>
          <a:ln>
            <a:noFill/>
          </a:ln>
        </p:spPr>
        <p:txBody>
          <a:bodyPr anchorCtr="0" anchor="t" bIns="44450" lIns="90475" spcFirstLastPara="1" rIns="90475" wrap="square" tIns="44450">
            <a:spAutoFit/>
          </a:bodyPr>
          <a:lstStyle/>
          <a:p>
            <a:pPr indent="-69850" lvl="0" marL="0" marR="0" rtl="0" algn="ctr">
              <a:spcBef>
                <a:spcPts val="0"/>
              </a:spcBef>
              <a:spcAft>
                <a:spcPts val="0"/>
              </a:spcAft>
              <a:buClr>
                <a:srgbClr val="8E0D30"/>
              </a:buClr>
              <a:buSzPts val="1100"/>
              <a:buFont typeface="Helvetica Neue"/>
              <a:buChar char="•"/>
            </a:pPr>
            <a:r>
              <a:rPr i="0" lang="en-US" sz="1100">
                <a:solidFill>
                  <a:srgbClr val="FFC000"/>
                </a:solidFill>
                <a:latin typeface="Helvetica Neue"/>
                <a:ea typeface="Helvetica Neue"/>
                <a:cs typeface="Helvetica Neue"/>
                <a:sym typeface="Helvetica Neue"/>
              </a:rPr>
              <a:t>decreasing cutoff</a:t>
            </a:r>
            <a:endParaRPr/>
          </a:p>
        </p:txBody>
      </p:sp>
      <p:sp>
        <p:nvSpPr>
          <p:cNvPr id="748" name="Google Shape;748;p57"/>
          <p:cNvSpPr/>
          <p:nvPr/>
        </p:nvSpPr>
        <p:spPr>
          <a:xfrm>
            <a:off x="2872581" y="3660775"/>
            <a:ext cx="1527967" cy="1299344"/>
          </a:xfrm>
          <a:prstGeom prst="rightBrace">
            <a:avLst>
              <a:gd fmla="val 8333" name="adj1"/>
              <a:gd fmla="val 50000" name="adj2"/>
            </a:avLst>
          </a:prstGeom>
          <a:noFill/>
          <a:ln cap="flat" cmpd="sng" w="28575">
            <a:solidFill>
              <a:srgbClr val="2E2E9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8E0D30"/>
              </a:buClr>
              <a:buSzPts val="3200"/>
              <a:buFont typeface="Times New Roman"/>
              <a:buNone/>
            </a:pPr>
            <a:r>
              <a:t/>
            </a:r>
            <a:endParaRPr sz="3200">
              <a:solidFill>
                <a:schemeClr val="dk1"/>
              </a:solidFill>
              <a:latin typeface="Times New Roman"/>
              <a:ea typeface="Times New Roman"/>
              <a:cs typeface="Times New Roman"/>
              <a:sym typeface="Times New Roman"/>
            </a:endParaRPr>
          </a:p>
        </p:txBody>
      </p:sp>
      <p:sp>
        <p:nvSpPr>
          <p:cNvPr id="749" name="Google Shape;749;p57"/>
          <p:cNvSpPr txBox="1"/>
          <p:nvPr/>
        </p:nvSpPr>
        <p:spPr>
          <a:xfrm>
            <a:off x="4494228" y="4151049"/>
            <a:ext cx="4492548" cy="461665"/>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200"/>
              <a:buFont typeface="Tahoma"/>
              <a:buNone/>
            </a:pPr>
            <a:r>
              <a:rPr b="1" lang="en-US" sz="1200">
                <a:solidFill>
                  <a:schemeClr val="dk1"/>
                </a:solidFill>
                <a:latin typeface="Tahoma"/>
                <a:ea typeface="Tahoma"/>
                <a:cs typeface="Tahoma"/>
                <a:sym typeface="Tahoma"/>
              </a:rPr>
              <a:t>Lift</a:t>
            </a:r>
            <a:r>
              <a:rPr lang="en-US" sz="1200">
                <a:solidFill>
                  <a:schemeClr val="dk1"/>
                </a:solidFill>
                <a:latin typeface="Tahoma"/>
                <a:ea typeface="Tahoma"/>
                <a:cs typeface="Tahoma"/>
                <a:sym typeface="Tahoma"/>
              </a:rPr>
              <a:t> for Model A at 10% = the improvement over the random model: i.e. 40%/10% = 4.0</a:t>
            </a:r>
            <a:endParaRPr/>
          </a:p>
        </p:txBody>
      </p:sp>
      <p:sp>
        <p:nvSpPr>
          <p:cNvPr id="750" name="Google Shape;750;p57"/>
          <p:cNvSpPr/>
          <p:nvPr/>
        </p:nvSpPr>
        <p:spPr>
          <a:xfrm>
            <a:off x="4343540" y="2602196"/>
            <a:ext cx="1029173" cy="944826"/>
          </a:xfrm>
          <a:prstGeom prst="rightBrace">
            <a:avLst>
              <a:gd fmla="val 8333" name="adj1"/>
              <a:gd fmla="val 51326" name="adj2"/>
            </a:avLst>
          </a:prstGeom>
          <a:noFill/>
          <a:ln cap="flat" cmpd="sng" w="28575">
            <a:solidFill>
              <a:srgbClr val="2E2E9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8E0D30"/>
              </a:buClr>
              <a:buSzPts val="3200"/>
              <a:buFont typeface="Times New Roman"/>
              <a:buNone/>
            </a:pPr>
            <a:r>
              <a:t/>
            </a:r>
            <a:endParaRPr sz="3200">
              <a:solidFill>
                <a:schemeClr val="dk1"/>
              </a:solidFill>
              <a:latin typeface="Times New Roman"/>
              <a:ea typeface="Times New Roman"/>
              <a:cs typeface="Times New Roman"/>
              <a:sym typeface="Times New Roman"/>
            </a:endParaRPr>
          </a:p>
        </p:txBody>
      </p:sp>
      <p:sp>
        <p:nvSpPr>
          <p:cNvPr id="751" name="Google Shape;751;p57"/>
          <p:cNvSpPr txBox="1"/>
          <p:nvPr/>
        </p:nvSpPr>
        <p:spPr>
          <a:xfrm>
            <a:off x="5409463" y="2874518"/>
            <a:ext cx="4492548" cy="461665"/>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200"/>
              <a:buFont typeface="Tahoma"/>
              <a:buNone/>
            </a:pPr>
            <a:r>
              <a:rPr b="1" lang="en-US" sz="1200">
                <a:solidFill>
                  <a:schemeClr val="dk1"/>
                </a:solidFill>
                <a:latin typeface="Tahoma"/>
                <a:ea typeface="Tahoma"/>
                <a:cs typeface="Tahoma"/>
                <a:sym typeface="Tahoma"/>
              </a:rPr>
              <a:t>Lift</a:t>
            </a:r>
            <a:r>
              <a:rPr lang="en-US" sz="1200">
                <a:solidFill>
                  <a:schemeClr val="dk1"/>
                </a:solidFill>
                <a:latin typeface="Tahoma"/>
                <a:ea typeface="Tahoma"/>
                <a:cs typeface="Tahoma"/>
                <a:sym typeface="Tahoma"/>
              </a:rPr>
              <a:t> for Model A at 50% = the improvement over the random model: i.e. 65%/50% = 1.3</a:t>
            </a:r>
            <a:endParaRPr/>
          </a:p>
        </p:txBody>
      </p:sp>
      <p:sp>
        <p:nvSpPr>
          <p:cNvPr id="752" name="Google Shape;752;p57"/>
          <p:cNvSpPr/>
          <p:nvPr/>
        </p:nvSpPr>
        <p:spPr>
          <a:xfrm flipH="1">
            <a:off x="1594670" y="4832323"/>
            <a:ext cx="920771" cy="394111"/>
          </a:xfrm>
          <a:prstGeom prst="rightBrace">
            <a:avLst>
              <a:gd fmla="val 8333" name="adj1"/>
              <a:gd fmla="val 50000" name="adj2"/>
            </a:avLst>
          </a:prstGeom>
          <a:noFill/>
          <a:ln cap="flat" cmpd="sng" w="28575">
            <a:solidFill>
              <a:srgbClr val="2E2E9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8E0D30"/>
              </a:buClr>
              <a:buSzPts val="3200"/>
              <a:buFont typeface="Times New Roman"/>
              <a:buNone/>
            </a:pPr>
            <a:r>
              <a:t/>
            </a:r>
            <a:endParaRPr sz="3200">
              <a:solidFill>
                <a:schemeClr val="dk1"/>
              </a:solidFill>
              <a:latin typeface="Times New Roman"/>
              <a:ea typeface="Times New Roman"/>
              <a:cs typeface="Times New Roman"/>
              <a:sym typeface="Times New Roman"/>
            </a:endParaRPr>
          </a:p>
        </p:txBody>
      </p:sp>
      <p:sp>
        <p:nvSpPr>
          <p:cNvPr id="753" name="Google Shape;753;p57"/>
          <p:cNvSpPr txBox="1"/>
          <p:nvPr/>
        </p:nvSpPr>
        <p:spPr>
          <a:xfrm>
            <a:off x="138191" y="4365652"/>
            <a:ext cx="1406450" cy="1200329"/>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200"/>
              <a:buFont typeface="Tahoma"/>
              <a:buNone/>
            </a:pPr>
            <a:r>
              <a:rPr b="1" lang="en-US" sz="1200">
                <a:solidFill>
                  <a:schemeClr val="dk1"/>
                </a:solidFill>
                <a:latin typeface="Tahoma"/>
                <a:ea typeface="Tahoma"/>
                <a:cs typeface="Tahoma"/>
                <a:sym typeface="Tahoma"/>
              </a:rPr>
              <a:t>Lift</a:t>
            </a:r>
            <a:r>
              <a:rPr lang="en-US" sz="1200">
                <a:solidFill>
                  <a:schemeClr val="dk1"/>
                </a:solidFill>
                <a:latin typeface="Tahoma"/>
                <a:ea typeface="Tahoma"/>
                <a:cs typeface="Tahoma"/>
                <a:sym typeface="Tahoma"/>
              </a:rPr>
              <a:t> for Model A at 1% = the improvement over the random model: i.e. 9%/10% = 9.0</a:t>
            </a:r>
            <a:endParaRPr/>
          </a:p>
        </p:txBody>
      </p:sp>
      <p:sp>
        <p:nvSpPr>
          <p:cNvPr id="754" name="Google Shape;754;p57"/>
          <p:cNvSpPr txBox="1"/>
          <p:nvPr/>
        </p:nvSpPr>
        <p:spPr>
          <a:xfrm>
            <a:off x="763570" y="2897803"/>
            <a:ext cx="1293624" cy="400110"/>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lang="en-US" sz="2000">
                <a:solidFill>
                  <a:schemeClr val="dk1"/>
                </a:solidFill>
                <a:latin typeface="Tahoma"/>
                <a:ea typeface="Tahoma"/>
                <a:cs typeface="Tahoma"/>
                <a:sym typeface="Tahoma"/>
              </a:rPr>
              <a:t>TP/Base+</a:t>
            </a:r>
            <a:endParaRPr/>
          </a:p>
        </p:txBody>
      </p:sp>
      <p:sp>
        <p:nvSpPr>
          <p:cNvPr id="755" name="Google Shape;755;p57"/>
          <p:cNvSpPr txBox="1"/>
          <p:nvPr/>
        </p:nvSpPr>
        <p:spPr>
          <a:xfrm>
            <a:off x="3842792" y="5855519"/>
            <a:ext cx="1148391" cy="400110"/>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lang="en-US" sz="2000">
                <a:solidFill>
                  <a:schemeClr val="dk1"/>
                </a:solidFill>
                <a:latin typeface="Tahoma"/>
                <a:ea typeface="Tahoma"/>
                <a:cs typeface="Tahoma"/>
                <a:sym typeface="Tahoma"/>
              </a:rPr>
              <a:t>Pred+/N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descr="A graph of a number of test distances&#10;&#10;Description automatically generated with medium confidence" id="761" name="Google Shape;761;p58"/>
          <p:cNvPicPr preferRelativeResize="0"/>
          <p:nvPr/>
        </p:nvPicPr>
        <p:blipFill rotWithShape="1">
          <a:blip r:embed="rId3">
            <a:alphaModFix/>
          </a:blip>
          <a:srcRect b="0" l="0" r="0" t="0"/>
          <a:stretch/>
        </p:blipFill>
        <p:spPr>
          <a:xfrm>
            <a:off x="1682833" y="672974"/>
            <a:ext cx="6759710" cy="5187042"/>
          </a:xfrm>
          <a:prstGeom prst="rect">
            <a:avLst/>
          </a:prstGeom>
          <a:noFill/>
          <a:ln>
            <a:noFill/>
          </a:ln>
        </p:spPr>
      </p:pic>
      <p:sp>
        <p:nvSpPr>
          <p:cNvPr id="762" name="Google Shape;762;p58"/>
          <p:cNvSpPr txBox="1"/>
          <p:nvPr>
            <p:ph type="title"/>
          </p:nvPr>
        </p:nvSpPr>
        <p:spPr>
          <a:xfrm>
            <a:off x="252337" y="72233"/>
            <a:ext cx="5071224" cy="433308"/>
          </a:xfrm>
          <a:prstGeom prst="rect">
            <a:avLst/>
          </a:prstGeom>
          <a:noFill/>
          <a:ln>
            <a:noFill/>
          </a:ln>
        </p:spPr>
        <p:txBody>
          <a:bodyPr anchorCtr="0" anchor="b" bIns="44450" lIns="90475" spcFirstLastPara="1" rIns="90475" wrap="square" tIns="44450">
            <a:normAutofit fontScale="90000"/>
          </a:bodyPr>
          <a:lstStyle/>
          <a:p>
            <a:pPr indent="0" lvl="0" marL="0" rtl="0" algn="ctr">
              <a:spcBef>
                <a:spcPts val="0"/>
              </a:spcBef>
              <a:spcAft>
                <a:spcPts val="0"/>
              </a:spcAft>
              <a:buNone/>
            </a:pPr>
            <a:r>
              <a:rPr lang="en-US" sz="2400"/>
              <a:t>Cumulative response curves =&gt; Lift</a:t>
            </a:r>
            <a:endParaRPr/>
          </a:p>
        </p:txBody>
      </p:sp>
      <p:sp>
        <p:nvSpPr>
          <p:cNvPr id="763" name="Google Shape;763;p58"/>
          <p:cNvSpPr/>
          <p:nvPr/>
        </p:nvSpPr>
        <p:spPr>
          <a:xfrm>
            <a:off x="0" y="4303713"/>
            <a:ext cx="1420813" cy="48101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8E0D30"/>
              </a:buClr>
              <a:buSzPts val="3200"/>
              <a:buFont typeface="Times New Roman"/>
              <a:buNone/>
            </a:pPr>
            <a:r>
              <a:t/>
            </a:r>
            <a:endParaRPr sz="3200">
              <a:solidFill>
                <a:schemeClr val="dk1"/>
              </a:solidFill>
              <a:latin typeface="Times New Roman"/>
              <a:ea typeface="Times New Roman"/>
              <a:cs typeface="Times New Roman"/>
              <a:sym typeface="Times New Roman"/>
            </a:endParaRPr>
          </a:p>
        </p:txBody>
      </p:sp>
      <p:cxnSp>
        <p:nvCxnSpPr>
          <p:cNvPr id="764" name="Google Shape;764;p58"/>
          <p:cNvCxnSpPr/>
          <p:nvPr/>
        </p:nvCxnSpPr>
        <p:spPr>
          <a:xfrm rot="10800000">
            <a:off x="12471400" y="3760788"/>
            <a:ext cx="0" cy="341312"/>
          </a:xfrm>
          <a:prstGeom prst="straightConnector1">
            <a:avLst/>
          </a:prstGeom>
          <a:noFill/>
          <a:ln cap="flat" cmpd="sng" w="50800">
            <a:solidFill>
              <a:schemeClr val="dk1"/>
            </a:solidFill>
            <a:prstDash val="solid"/>
            <a:round/>
            <a:headEnd len="med" w="med" type="none"/>
            <a:tailEnd len="med" w="med" type="none"/>
          </a:ln>
        </p:spPr>
      </p:cxnSp>
      <p:sp>
        <p:nvSpPr>
          <p:cNvPr id="765" name="Google Shape;765;p58"/>
          <p:cNvSpPr/>
          <p:nvPr/>
        </p:nvSpPr>
        <p:spPr>
          <a:xfrm>
            <a:off x="3099138" y="3760787"/>
            <a:ext cx="1580591" cy="1156143"/>
          </a:xfrm>
          <a:prstGeom prst="rightBrace">
            <a:avLst>
              <a:gd fmla="val 8333" name="adj1"/>
              <a:gd fmla="val 50000" name="adj2"/>
            </a:avLst>
          </a:prstGeom>
          <a:noFill/>
          <a:ln cap="flat" cmpd="sng" w="28575">
            <a:solidFill>
              <a:srgbClr val="2E2E9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8E0D30"/>
              </a:buClr>
              <a:buSzPts val="3200"/>
              <a:buFont typeface="Times New Roman"/>
              <a:buNone/>
            </a:pPr>
            <a:r>
              <a:t/>
            </a:r>
            <a:endParaRPr sz="3200">
              <a:solidFill>
                <a:schemeClr val="dk1"/>
              </a:solidFill>
              <a:latin typeface="Times New Roman"/>
              <a:ea typeface="Times New Roman"/>
              <a:cs typeface="Times New Roman"/>
              <a:sym typeface="Times New Roman"/>
            </a:endParaRPr>
          </a:p>
        </p:txBody>
      </p:sp>
      <p:sp>
        <p:nvSpPr>
          <p:cNvPr id="766" name="Google Shape;766;p58"/>
          <p:cNvSpPr txBox="1"/>
          <p:nvPr/>
        </p:nvSpPr>
        <p:spPr>
          <a:xfrm>
            <a:off x="4478348" y="4147764"/>
            <a:ext cx="4326080" cy="461665"/>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200"/>
              <a:buFont typeface="Tahoma"/>
              <a:buNone/>
            </a:pPr>
            <a:r>
              <a:rPr b="1" lang="en-US" sz="1200">
                <a:solidFill>
                  <a:schemeClr val="dk1"/>
                </a:solidFill>
                <a:latin typeface="Tahoma"/>
                <a:ea typeface="Tahoma"/>
                <a:cs typeface="Tahoma"/>
                <a:sym typeface="Tahoma"/>
              </a:rPr>
              <a:t>Lift</a:t>
            </a:r>
            <a:r>
              <a:rPr lang="en-US" sz="1200">
                <a:solidFill>
                  <a:schemeClr val="dk1"/>
                </a:solidFill>
                <a:latin typeface="Tahoma"/>
                <a:ea typeface="Tahoma"/>
                <a:cs typeface="Tahoma"/>
                <a:sym typeface="Tahoma"/>
              </a:rPr>
              <a:t> for Model A at 10% = the improvement over the random model: i.e. 37%/10% = 3.7</a:t>
            </a:r>
            <a:endParaRPr/>
          </a:p>
        </p:txBody>
      </p:sp>
      <p:sp>
        <p:nvSpPr>
          <p:cNvPr id="767" name="Google Shape;767;p58"/>
          <p:cNvSpPr/>
          <p:nvPr/>
        </p:nvSpPr>
        <p:spPr>
          <a:xfrm>
            <a:off x="5323561" y="1756127"/>
            <a:ext cx="1065631" cy="1426701"/>
          </a:xfrm>
          <a:prstGeom prst="rightBrace">
            <a:avLst>
              <a:gd fmla="val 8333" name="adj1"/>
              <a:gd fmla="val 51326" name="adj2"/>
            </a:avLst>
          </a:prstGeom>
          <a:noFill/>
          <a:ln cap="flat" cmpd="sng" w="28575">
            <a:solidFill>
              <a:srgbClr val="2E2E9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8E0D30"/>
              </a:buClr>
              <a:buSzPts val="3200"/>
              <a:buFont typeface="Times New Roman"/>
              <a:buNone/>
            </a:pPr>
            <a:r>
              <a:t/>
            </a:r>
            <a:endParaRPr sz="3200">
              <a:solidFill>
                <a:schemeClr val="dk1"/>
              </a:solidFill>
              <a:latin typeface="Times New Roman"/>
              <a:ea typeface="Times New Roman"/>
              <a:cs typeface="Times New Roman"/>
              <a:sym typeface="Times New Roman"/>
            </a:endParaRPr>
          </a:p>
        </p:txBody>
      </p:sp>
      <p:sp>
        <p:nvSpPr>
          <p:cNvPr id="768" name="Google Shape;768;p58"/>
          <p:cNvSpPr txBox="1"/>
          <p:nvPr/>
        </p:nvSpPr>
        <p:spPr>
          <a:xfrm>
            <a:off x="6458289" y="2254629"/>
            <a:ext cx="2404648" cy="646331"/>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200"/>
              <a:buFont typeface="Tahoma"/>
              <a:buNone/>
            </a:pPr>
            <a:r>
              <a:rPr b="1" lang="en-US" sz="1200">
                <a:solidFill>
                  <a:schemeClr val="dk1"/>
                </a:solidFill>
                <a:latin typeface="Tahoma"/>
                <a:ea typeface="Tahoma"/>
                <a:cs typeface="Tahoma"/>
                <a:sym typeface="Tahoma"/>
              </a:rPr>
              <a:t>Lift</a:t>
            </a:r>
            <a:r>
              <a:rPr lang="en-US" sz="1200">
                <a:solidFill>
                  <a:schemeClr val="dk1"/>
                </a:solidFill>
                <a:latin typeface="Tahoma"/>
                <a:ea typeface="Tahoma"/>
                <a:cs typeface="Tahoma"/>
                <a:sym typeface="Tahoma"/>
              </a:rPr>
              <a:t> for Model A at 50% = the improvement over the random model: i.e. 80%/50% = 1.6</a:t>
            </a:r>
            <a:endParaRPr/>
          </a:p>
        </p:txBody>
      </p:sp>
      <p:sp>
        <p:nvSpPr>
          <p:cNvPr id="769" name="Google Shape;769;p58"/>
          <p:cNvSpPr/>
          <p:nvPr/>
        </p:nvSpPr>
        <p:spPr>
          <a:xfrm flipH="1">
            <a:off x="1573716" y="4958375"/>
            <a:ext cx="920771" cy="394111"/>
          </a:xfrm>
          <a:prstGeom prst="rightBrace">
            <a:avLst>
              <a:gd fmla="val 8333" name="adj1"/>
              <a:gd fmla="val 50000" name="adj2"/>
            </a:avLst>
          </a:prstGeom>
          <a:noFill/>
          <a:ln cap="flat" cmpd="sng" w="28575">
            <a:solidFill>
              <a:srgbClr val="2E2E9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8E0D30"/>
              </a:buClr>
              <a:buSzPts val="3200"/>
              <a:buFont typeface="Times New Roman"/>
              <a:buNone/>
            </a:pPr>
            <a:r>
              <a:t/>
            </a:r>
            <a:endParaRPr sz="3200">
              <a:solidFill>
                <a:schemeClr val="dk1"/>
              </a:solidFill>
              <a:latin typeface="Times New Roman"/>
              <a:ea typeface="Times New Roman"/>
              <a:cs typeface="Times New Roman"/>
              <a:sym typeface="Times New Roman"/>
            </a:endParaRPr>
          </a:p>
        </p:txBody>
      </p:sp>
      <p:sp>
        <p:nvSpPr>
          <p:cNvPr id="770" name="Google Shape;770;p58"/>
          <p:cNvSpPr txBox="1"/>
          <p:nvPr/>
        </p:nvSpPr>
        <p:spPr>
          <a:xfrm>
            <a:off x="138191" y="4365652"/>
            <a:ext cx="1406450" cy="1200329"/>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200"/>
              <a:buFont typeface="Tahoma"/>
              <a:buNone/>
            </a:pPr>
            <a:r>
              <a:rPr b="1" lang="en-US" sz="1200">
                <a:solidFill>
                  <a:schemeClr val="dk1"/>
                </a:solidFill>
                <a:latin typeface="Tahoma"/>
                <a:ea typeface="Tahoma"/>
                <a:cs typeface="Tahoma"/>
                <a:sym typeface="Tahoma"/>
              </a:rPr>
              <a:t>Lift</a:t>
            </a:r>
            <a:r>
              <a:rPr lang="en-US" sz="1200">
                <a:solidFill>
                  <a:schemeClr val="dk1"/>
                </a:solidFill>
                <a:latin typeface="Tahoma"/>
                <a:ea typeface="Tahoma"/>
                <a:cs typeface="Tahoma"/>
                <a:sym typeface="Tahoma"/>
              </a:rPr>
              <a:t> for Model A at 1% = the improvement over the random model: i.e. 7.5%/1% = 7.5</a:t>
            </a:r>
            <a:endParaRPr/>
          </a:p>
        </p:txBody>
      </p:sp>
      <p:sp>
        <p:nvSpPr>
          <p:cNvPr id="771" name="Google Shape;771;p58"/>
          <p:cNvSpPr txBox="1"/>
          <p:nvPr/>
        </p:nvSpPr>
        <p:spPr>
          <a:xfrm>
            <a:off x="1544641" y="1520431"/>
            <a:ext cx="513282" cy="261610"/>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050"/>
              <a:buFont typeface="Tahoma"/>
              <a:buNone/>
            </a:pPr>
            <a:r>
              <a:rPr lang="en-US" sz="1050">
                <a:solidFill>
                  <a:schemeClr val="dk1"/>
                </a:solidFill>
                <a:latin typeface="Tahoma"/>
                <a:ea typeface="Tahoma"/>
                <a:cs typeface="Tahoma"/>
                <a:sym typeface="Tahoma"/>
              </a:rPr>
              <a:t>recall</a:t>
            </a:r>
            <a:endParaRPr/>
          </a:p>
        </p:txBody>
      </p:sp>
      <p:sp>
        <p:nvSpPr>
          <p:cNvPr id="772" name="Google Shape;772;p58"/>
          <p:cNvSpPr txBox="1"/>
          <p:nvPr/>
        </p:nvSpPr>
        <p:spPr>
          <a:xfrm>
            <a:off x="5066920" y="5882961"/>
            <a:ext cx="772969" cy="253916"/>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050"/>
              <a:buFont typeface="Tahoma"/>
              <a:buNone/>
            </a:pPr>
            <a:r>
              <a:rPr lang="en-US" sz="1050">
                <a:solidFill>
                  <a:schemeClr val="dk1"/>
                </a:solidFill>
                <a:latin typeface="Tahoma"/>
                <a:ea typeface="Tahoma"/>
                <a:cs typeface="Tahoma"/>
                <a:sym typeface="Tahoma"/>
              </a:rPr>
              <a:t>Pred+ / 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59"/>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sz="3000"/>
              <a:t>From Cumulative Response to Lift</a:t>
            </a:r>
            <a:endParaRPr/>
          </a:p>
        </p:txBody>
      </p:sp>
      <p:sp>
        <p:nvSpPr>
          <p:cNvPr id="779" name="Google Shape;779;p59"/>
          <p:cNvSpPr txBox="1"/>
          <p:nvPr>
            <p:ph idx="1" type="body"/>
          </p:nvPr>
        </p:nvSpPr>
        <p:spPr>
          <a:xfrm>
            <a:off x="1178406" y="5109961"/>
            <a:ext cx="7608602" cy="109042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Tahoma"/>
              <a:buNone/>
            </a:pPr>
            <a:r>
              <a:rPr lang="en-US"/>
              <a:t>Lift Curve plots the lift from the Cumulative Response Curve in order to highlight the improvement over the random model – particularly at the points of highest precision</a:t>
            </a:r>
            <a:endParaRPr/>
          </a:p>
        </p:txBody>
      </p:sp>
      <p:pic>
        <p:nvPicPr>
          <p:cNvPr descr="A graph of a line graph&#10;&#10;Description automatically generated" id="780" name="Google Shape;780;p59"/>
          <p:cNvPicPr preferRelativeResize="0"/>
          <p:nvPr/>
        </p:nvPicPr>
        <p:blipFill rotWithShape="1">
          <a:blip r:embed="rId3">
            <a:alphaModFix/>
          </a:blip>
          <a:srcRect b="0" l="0" r="0" t="0"/>
          <a:stretch/>
        </p:blipFill>
        <p:spPr>
          <a:xfrm>
            <a:off x="2294183" y="1158181"/>
            <a:ext cx="4732919" cy="36593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6"/>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Evaluating models</a:t>
            </a:r>
            <a:endParaRPr/>
          </a:p>
        </p:txBody>
      </p:sp>
      <p:sp>
        <p:nvSpPr>
          <p:cNvPr id="160" name="Google Shape;160;p6"/>
          <p:cNvSpPr txBox="1"/>
          <p:nvPr>
            <p:ph idx="1" type="body"/>
          </p:nvPr>
        </p:nvSpPr>
        <p:spPr>
          <a:xfrm>
            <a:off x="457200" y="1021899"/>
            <a:ext cx="8229600" cy="481420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How do we protect against this? </a:t>
            </a:r>
            <a:endParaRPr/>
          </a:p>
          <a:p>
            <a:pPr indent="-130175" lvl="0" marL="257175" rtl="0" algn="l">
              <a:spcBef>
                <a:spcPts val="400"/>
              </a:spcBef>
              <a:spcAft>
                <a:spcPts val="0"/>
              </a:spcAft>
              <a:buClr>
                <a:schemeClr val="dk1"/>
              </a:buClr>
              <a:buSzPts val="20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Training / test data</a:t>
            </a:r>
            <a:endParaRPr/>
          </a:p>
        </p:txBody>
      </p:sp>
      <p:sp>
        <p:nvSpPr>
          <p:cNvPr id="161" name="Google Shape;161;p6"/>
          <p:cNvSpPr txBox="1"/>
          <p:nvPr>
            <p:ph idx="12" type="sldNum"/>
          </p:nvPr>
        </p:nvSpPr>
        <p:spPr>
          <a:xfrm>
            <a:off x="5740691" y="4566738"/>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
        <p:nvSpPr>
          <p:cNvPr id="162" name="Google Shape;162;p6"/>
          <p:cNvSpPr/>
          <p:nvPr/>
        </p:nvSpPr>
        <p:spPr>
          <a:xfrm>
            <a:off x="2923823" y="3042738"/>
            <a:ext cx="3352800" cy="1524000"/>
          </a:xfrm>
          <a:prstGeom prst="rect">
            <a:avLst/>
          </a:prstGeom>
          <a:solidFill>
            <a:srgbClr val="CCCC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8E0D30"/>
              </a:buClr>
              <a:buSzPts val="1600"/>
              <a:buFont typeface="Tahoma"/>
              <a:buNone/>
            </a:pPr>
            <a:r>
              <a:rPr b="0" i="0" lang="en-US" sz="1600" u="none" cap="none" strike="noStrike">
                <a:solidFill>
                  <a:schemeClr val="dk1"/>
                </a:solidFill>
                <a:latin typeface="Tahoma"/>
                <a:ea typeface="Tahoma"/>
                <a:cs typeface="Tahoma"/>
                <a:sym typeface="Tahoma"/>
              </a:rPr>
              <a:t>Training Data</a:t>
            </a:r>
            <a:endParaRPr/>
          </a:p>
          <a:p>
            <a:pPr indent="0" lvl="0" marL="0" marR="0" rtl="0" algn="ctr">
              <a:spcBef>
                <a:spcPts val="320"/>
              </a:spcBef>
              <a:spcAft>
                <a:spcPts val="0"/>
              </a:spcAft>
              <a:buClr>
                <a:srgbClr val="8E0D30"/>
              </a:buClr>
              <a:buSzPts val="1600"/>
              <a:buFont typeface="Tahoma"/>
              <a:buNone/>
            </a:pPr>
            <a:r>
              <a:rPr b="0" i="0" lang="en-US" sz="1600" u="none" cap="none" strike="noStrike">
                <a:solidFill>
                  <a:schemeClr val="dk1"/>
                </a:solidFill>
                <a:latin typeface="Tahoma"/>
                <a:ea typeface="Tahoma"/>
                <a:cs typeface="Tahoma"/>
                <a:sym typeface="Tahoma"/>
              </a:rPr>
              <a:t>(80%?)</a:t>
            </a:r>
            <a:endParaRPr/>
          </a:p>
        </p:txBody>
      </p:sp>
      <p:sp>
        <p:nvSpPr>
          <p:cNvPr id="163" name="Google Shape;163;p6"/>
          <p:cNvSpPr/>
          <p:nvPr/>
        </p:nvSpPr>
        <p:spPr>
          <a:xfrm rot="5400000">
            <a:off x="5336022" y="269417"/>
            <a:ext cx="281002" cy="5105400"/>
          </a:xfrm>
          <a:prstGeom prst="leftBrace">
            <a:avLst>
              <a:gd fmla="val 8333" name="adj1"/>
              <a:gd fmla="val 49454" name="adj2"/>
            </a:avLst>
          </a:prstGeom>
          <a:noFill/>
          <a:ln cap="flat" cmpd="sng" w="9525">
            <a:solidFill>
              <a:srgbClr val="2E2E9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8E0D30"/>
              </a:buClr>
              <a:buSzPts val="32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164" name="Google Shape;164;p6"/>
          <p:cNvSpPr txBox="1"/>
          <p:nvPr/>
        </p:nvSpPr>
        <p:spPr>
          <a:xfrm>
            <a:off x="4996547" y="2364557"/>
            <a:ext cx="1051891" cy="276999"/>
          </a:xfrm>
          <a:prstGeom prst="rect">
            <a:avLst/>
          </a:prstGeom>
          <a:solidFill>
            <a:srgbClr val="D0D0EF"/>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200"/>
              <a:buFont typeface="Tahoma"/>
              <a:buNone/>
            </a:pPr>
            <a:r>
              <a:rPr b="0" i="0" lang="en-US" sz="1200" u="none" cap="none" strike="noStrike">
                <a:solidFill>
                  <a:schemeClr val="dk1"/>
                </a:solidFill>
                <a:latin typeface="Tahoma"/>
                <a:ea typeface="Tahoma"/>
                <a:cs typeface="Tahoma"/>
                <a:sym typeface="Tahoma"/>
              </a:rPr>
              <a:t>Original data</a:t>
            </a:r>
            <a:endParaRPr/>
          </a:p>
        </p:txBody>
      </p:sp>
      <p:sp>
        <p:nvSpPr>
          <p:cNvPr id="165" name="Google Shape;165;p6"/>
          <p:cNvSpPr/>
          <p:nvPr/>
        </p:nvSpPr>
        <p:spPr>
          <a:xfrm>
            <a:off x="6276623" y="3042738"/>
            <a:ext cx="1752600" cy="1524000"/>
          </a:xfrm>
          <a:prstGeom prst="rect">
            <a:avLst/>
          </a:prstGeom>
          <a:solidFill>
            <a:srgbClr val="60606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8E0D30"/>
              </a:buClr>
              <a:buSzPts val="1400"/>
              <a:buFont typeface="Tahoma"/>
              <a:buNone/>
            </a:pPr>
            <a:r>
              <a:rPr b="0" i="0" lang="en-US" sz="1400" u="none" cap="none" strike="noStrike">
                <a:solidFill>
                  <a:schemeClr val="dk1"/>
                </a:solidFill>
                <a:latin typeface="Tahoma"/>
                <a:ea typeface="Tahoma"/>
                <a:cs typeface="Tahoma"/>
                <a:sym typeface="Tahoma"/>
              </a:rPr>
              <a:t>Test (holdout) data</a:t>
            </a:r>
            <a:endParaRPr/>
          </a:p>
          <a:p>
            <a:pPr indent="0" lvl="0" marL="0" marR="0" rtl="0" algn="ctr">
              <a:spcBef>
                <a:spcPts val="280"/>
              </a:spcBef>
              <a:spcAft>
                <a:spcPts val="0"/>
              </a:spcAft>
              <a:buClr>
                <a:srgbClr val="8E0D30"/>
              </a:buClr>
              <a:buSzPts val="1400"/>
              <a:buFont typeface="Tahoma"/>
              <a:buNone/>
            </a:pPr>
            <a:r>
              <a:rPr b="0" i="0" lang="en-US" sz="1400" u="none" cap="none" strike="noStrike">
                <a:solidFill>
                  <a:schemeClr val="dk1"/>
                </a:solidFill>
                <a:latin typeface="Tahoma"/>
                <a:ea typeface="Tahoma"/>
                <a:cs typeface="Tahoma"/>
                <a:sym typeface="Tahoma"/>
              </a:rPr>
              <a:t>(20%?)</a:t>
            </a:r>
            <a:endParaRPr/>
          </a:p>
        </p:txBody>
      </p:sp>
      <p:sp>
        <p:nvSpPr>
          <p:cNvPr id="166" name="Google Shape;166;p6"/>
          <p:cNvSpPr txBox="1"/>
          <p:nvPr/>
        </p:nvSpPr>
        <p:spPr>
          <a:xfrm>
            <a:off x="2133600" y="5962957"/>
            <a:ext cx="5019323" cy="276999"/>
          </a:xfrm>
          <a:prstGeom prst="rect">
            <a:avLst/>
          </a:prstGeom>
          <a:solidFill>
            <a:srgbClr val="D0D0EF"/>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200"/>
              <a:buFont typeface="Droid Sans Mono"/>
              <a:buNone/>
            </a:pPr>
            <a:r>
              <a:rPr b="0" i="0" lang="en-US" sz="1200" u="none" cap="none" strike="noStrike">
                <a:solidFill>
                  <a:schemeClr val="dk1"/>
                </a:solidFill>
                <a:latin typeface="Droid Sans Mono"/>
                <a:ea typeface="Droid Sans Mono"/>
                <a:cs typeface="Droid Sans Mono"/>
                <a:sym typeface="Droid Sans Mono"/>
              </a:rPr>
              <a:t>From sklearn.model_selection import train_test_split</a:t>
            </a:r>
            <a:endParaRPr b="0" i="0" sz="1200" u="none" cap="none" strike="noStrike">
              <a:solidFill>
                <a:schemeClr val="dk1"/>
              </a:solidFill>
              <a:latin typeface="Droid Sans Mono"/>
              <a:ea typeface="Droid Sans Mono"/>
              <a:cs typeface="Droid Sans Mono"/>
              <a:sym typeface="Droid Sans Mono"/>
            </a:endParaRPr>
          </a:p>
        </p:txBody>
      </p:sp>
      <p:sp>
        <p:nvSpPr>
          <p:cNvPr id="167" name="Google Shape;167;p6"/>
          <p:cNvSpPr txBox="1"/>
          <p:nvPr/>
        </p:nvSpPr>
        <p:spPr>
          <a:xfrm>
            <a:off x="984976" y="4865813"/>
            <a:ext cx="688931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b="0" i="0" lang="en-US" sz="2000" u="none" cap="none" strike="noStrike">
                <a:solidFill>
                  <a:schemeClr val="dk1"/>
                </a:solidFill>
                <a:latin typeface="Tahoma"/>
                <a:ea typeface="Tahoma"/>
                <a:cs typeface="Tahoma"/>
                <a:sym typeface="Tahoma"/>
              </a:rPr>
              <a:t>Using holdout data for performance metrics gives a better estimate of how the model will perform in the “real world”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60"/>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So Many Curves!</a:t>
            </a:r>
            <a:endParaRPr/>
          </a:p>
        </p:txBody>
      </p:sp>
      <p:sp>
        <p:nvSpPr>
          <p:cNvPr id="787" name="Google Shape;787;p60"/>
          <p:cNvSpPr txBox="1"/>
          <p:nvPr>
            <p:ph idx="1" type="body"/>
          </p:nvPr>
        </p:nvSpPr>
        <p:spPr>
          <a:xfrm>
            <a:off x="313151" y="745812"/>
            <a:ext cx="8373649" cy="5742670"/>
          </a:xfrm>
          <a:prstGeom prst="rect">
            <a:avLst/>
          </a:prstGeom>
          <a:noFill/>
          <a:ln>
            <a:noFill/>
          </a:ln>
        </p:spPr>
        <p:txBody>
          <a:bodyPr anchorCtr="0" anchor="t" bIns="45700" lIns="91425" spcFirstLastPara="1" rIns="91425" wrap="square" tIns="45700">
            <a:noAutofit/>
          </a:bodyPr>
          <a:lstStyle/>
          <a:p>
            <a:pPr indent="0" lvl="1" marL="342900" rtl="0" algn="l">
              <a:spcBef>
                <a:spcPts val="0"/>
              </a:spcBef>
              <a:spcAft>
                <a:spcPts val="0"/>
              </a:spcAft>
              <a:buClr>
                <a:schemeClr val="dk1"/>
              </a:buClr>
              <a:buSzPts val="1800"/>
              <a:buFont typeface="Tahoma"/>
              <a:buNone/>
            </a:pPr>
            <a:r>
              <a:rPr lang="en-US"/>
              <a:t>We have learned about:</a:t>
            </a:r>
            <a:endParaRPr/>
          </a:p>
          <a:p>
            <a:pPr indent="0" lvl="1" marL="342900" rtl="0" algn="l">
              <a:spcBef>
                <a:spcPts val="320"/>
              </a:spcBef>
              <a:spcAft>
                <a:spcPts val="0"/>
              </a:spcAft>
              <a:buClr>
                <a:schemeClr val="dk1"/>
              </a:buClr>
              <a:buSzPts val="1600"/>
              <a:buFont typeface="Tahoma"/>
              <a:buNone/>
            </a:pPr>
            <a:r>
              <a:t/>
            </a:r>
            <a:endParaRPr sz="1600"/>
          </a:p>
          <a:p>
            <a:pPr indent="-457200" lvl="0" marL="457200" rtl="0" algn="l">
              <a:spcBef>
                <a:spcPts val="320"/>
              </a:spcBef>
              <a:spcAft>
                <a:spcPts val="0"/>
              </a:spcAft>
              <a:buClr>
                <a:schemeClr val="dk1"/>
              </a:buClr>
              <a:buSzPts val="1600"/>
              <a:buFont typeface="Arial"/>
              <a:buAutoNum type="arabicPeriod"/>
            </a:pPr>
            <a:r>
              <a:rPr lang="en-US" sz="1600"/>
              <a:t>Precision-Recall Curves</a:t>
            </a:r>
            <a:endParaRPr/>
          </a:p>
          <a:p>
            <a:pPr indent="-457200" lvl="0" marL="457200" rtl="0" algn="l">
              <a:spcBef>
                <a:spcPts val="320"/>
              </a:spcBef>
              <a:spcAft>
                <a:spcPts val="0"/>
              </a:spcAft>
              <a:buClr>
                <a:schemeClr val="dk1"/>
              </a:buClr>
              <a:buSzPts val="1600"/>
              <a:buFont typeface="Arial"/>
              <a:buAutoNum type="arabicPeriod"/>
            </a:pPr>
            <a:r>
              <a:rPr lang="en-US" sz="1600"/>
              <a:t>ROC curves</a:t>
            </a:r>
            <a:endParaRPr/>
          </a:p>
          <a:p>
            <a:pPr indent="-457200" lvl="0" marL="457200" rtl="0" algn="l">
              <a:spcBef>
                <a:spcPts val="320"/>
              </a:spcBef>
              <a:spcAft>
                <a:spcPts val="0"/>
              </a:spcAft>
              <a:buClr>
                <a:schemeClr val="dk1"/>
              </a:buClr>
              <a:buSzPts val="1600"/>
              <a:buFont typeface="Arial"/>
              <a:buAutoNum type="arabicPeriod"/>
            </a:pPr>
            <a:r>
              <a:rPr lang="en-US" sz="1600"/>
              <a:t>Lift Curves</a:t>
            </a:r>
            <a:endParaRPr/>
          </a:p>
          <a:p>
            <a:pPr indent="-155575" lvl="0" marL="257175" rtl="0" algn="l">
              <a:spcBef>
                <a:spcPts val="320"/>
              </a:spcBef>
              <a:spcAft>
                <a:spcPts val="0"/>
              </a:spcAft>
              <a:buClr>
                <a:schemeClr val="dk1"/>
              </a:buClr>
              <a:buSzPts val="1600"/>
              <a:buFont typeface="Tahoma"/>
              <a:buNone/>
            </a:pPr>
            <a:r>
              <a:t/>
            </a:r>
            <a:endParaRPr sz="1600"/>
          </a:p>
          <a:p>
            <a:pPr indent="0" lvl="0" marL="0" rtl="0" algn="l">
              <a:spcBef>
                <a:spcPts val="320"/>
              </a:spcBef>
              <a:spcAft>
                <a:spcPts val="0"/>
              </a:spcAft>
              <a:buClr>
                <a:schemeClr val="dk1"/>
              </a:buClr>
              <a:buSzPts val="1600"/>
              <a:buFont typeface="Tahoma"/>
              <a:buNone/>
            </a:pPr>
            <a:r>
              <a:rPr lang="en-US" sz="1600"/>
              <a:t>What to use?!?!?!</a:t>
            </a:r>
            <a:endParaRPr/>
          </a:p>
          <a:p>
            <a:pPr indent="0" lvl="0" marL="0" rtl="0" algn="l">
              <a:spcBef>
                <a:spcPts val="320"/>
              </a:spcBef>
              <a:spcAft>
                <a:spcPts val="0"/>
              </a:spcAft>
              <a:buClr>
                <a:schemeClr val="dk1"/>
              </a:buClr>
              <a:buSzPts val="1600"/>
              <a:buFont typeface="Tahoma"/>
              <a:buNone/>
            </a:pPr>
            <a:r>
              <a:t/>
            </a:r>
            <a:endParaRPr sz="1600"/>
          </a:p>
          <a:p>
            <a:pPr indent="-257175" lvl="0" marL="257175" rtl="0" algn="l">
              <a:spcBef>
                <a:spcPts val="320"/>
              </a:spcBef>
              <a:spcAft>
                <a:spcPts val="0"/>
              </a:spcAft>
              <a:buClr>
                <a:schemeClr val="dk1"/>
              </a:buClr>
              <a:buSzPts val="1600"/>
              <a:buFont typeface="Tahoma"/>
              <a:buChar char="•"/>
            </a:pPr>
            <a:r>
              <a:rPr lang="en-US" sz="1600"/>
              <a:t>ROC Curves (and particularly AUC) are a standard way to give overall performance of a model and compare between models. </a:t>
            </a:r>
            <a:endParaRPr/>
          </a:p>
          <a:p>
            <a:pPr indent="-257175" lvl="0" marL="257175" rtl="0" algn="l">
              <a:spcBef>
                <a:spcPts val="320"/>
              </a:spcBef>
              <a:spcAft>
                <a:spcPts val="0"/>
              </a:spcAft>
              <a:buClr>
                <a:schemeClr val="dk1"/>
              </a:buClr>
              <a:buSzPts val="1600"/>
              <a:buFont typeface="Tahoma"/>
              <a:buChar char="•"/>
            </a:pPr>
            <a:r>
              <a:rPr lang="en-US" sz="1600"/>
              <a:t>P/R curves: are good for </a:t>
            </a:r>
            <a:r>
              <a:rPr i="1" lang="en-US" sz="1600"/>
              <a:t>imbalanced</a:t>
            </a:r>
            <a:r>
              <a:rPr lang="en-US" sz="1600"/>
              <a:t> datasets because they only depend on ranks.  You can clearly see the balance between precision and recall. BUT they depend on the baserate and so not comparable between data sets. </a:t>
            </a:r>
            <a:endParaRPr/>
          </a:p>
          <a:p>
            <a:pPr indent="-257175" lvl="0" marL="257175" rtl="0" algn="l">
              <a:spcBef>
                <a:spcPts val="320"/>
              </a:spcBef>
              <a:spcAft>
                <a:spcPts val="0"/>
              </a:spcAft>
              <a:buClr>
                <a:schemeClr val="dk1"/>
              </a:buClr>
              <a:buSzPts val="1600"/>
              <a:buFont typeface="Tahoma"/>
              <a:buChar char="•"/>
            </a:pPr>
            <a:r>
              <a:rPr lang="en-US" sz="1600"/>
              <a:t>Lift curves are used when “overall” accuracy is less important and you really care about how well you can ”slice off” the most likely cases.</a:t>
            </a:r>
            <a:endParaRPr/>
          </a:p>
          <a:p>
            <a:pPr indent="-257175" lvl="0" marL="257175" rtl="0" algn="l">
              <a:spcBef>
                <a:spcPts val="320"/>
              </a:spcBef>
              <a:spcAft>
                <a:spcPts val="0"/>
              </a:spcAft>
              <a:buClr>
                <a:schemeClr val="dk1"/>
              </a:buClr>
              <a:buSzPts val="1600"/>
              <a:buFont typeface="Tahoma"/>
              <a:buChar char="•"/>
            </a:pPr>
            <a:r>
              <a:rPr lang="en-US" sz="1600"/>
              <a:t>Can be field-specific. (Marketing =&gt; Lift curves)</a:t>
            </a:r>
            <a:endParaRPr/>
          </a:p>
          <a:p>
            <a:pPr indent="-257175" lvl="0" marL="257175" rtl="0" algn="l">
              <a:spcBef>
                <a:spcPts val="320"/>
              </a:spcBef>
              <a:spcAft>
                <a:spcPts val="0"/>
              </a:spcAft>
              <a:buClr>
                <a:schemeClr val="dk1"/>
              </a:buClr>
              <a:buSzPts val="1600"/>
              <a:buFont typeface="Tahoma"/>
              <a:buChar char="•"/>
            </a:pPr>
            <a:r>
              <a:rPr lang="en-US" sz="1600"/>
              <a:t>As always, depends on the business problem, the audience, and the need for interpretability!!</a:t>
            </a:r>
            <a:endParaRPr/>
          </a:p>
        </p:txBody>
      </p:sp>
      <p:sp>
        <p:nvSpPr>
          <p:cNvPr id="788" name="Google Shape;788;p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pic>
        <p:nvPicPr>
          <p:cNvPr id="789" name="Google Shape;789;p60"/>
          <p:cNvPicPr preferRelativeResize="0"/>
          <p:nvPr/>
        </p:nvPicPr>
        <p:blipFill rotWithShape="1">
          <a:blip r:embed="rId3">
            <a:alphaModFix/>
          </a:blip>
          <a:srcRect b="0" l="0" r="0" t="0"/>
          <a:stretch/>
        </p:blipFill>
        <p:spPr>
          <a:xfrm>
            <a:off x="5996580" y="812092"/>
            <a:ext cx="2972056" cy="17682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
        <p:nvSpPr>
          <p:cNvPr id="795" name="Google Shape;795;p61"/>
          <p:cNvSpPr txBox="1"/>
          <p:nvPr>
            <p:ph idx="1" type="body"/>
          </p:nvPr>
        </p:nvSpPr>
        <p:spPr>
          <a:xfrm>
            <a:off x="606356" y="1769441"/>
            <a:ext cx="7234937" cy="91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3200"/>
              <a:buFont typeface="Tahoma"/>
              <a:buNone/>
            </a:pPr>
            <a:r>
              <a:rPr lang="en-US"/>
              <a:t>Evaluation using Expected Value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62"/>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Using Expected Value for Evaluation</a:t>
            </a:r>
            <a:endParaRPr/>
          </a:p>
        </p:txBody>
      </p:sp>
      <p:sp>
        <p:nvSpPr>
          <p:cNvPr id="801" name="Google Shape;801;p62"/>
          <p:cNvSpPr txBox="1"/>
          <p:nvPr>
            <p:ph idx="1" type="body"/>
          </p:nvPr>
        </p:nvSpPr>
        <p:spPr>
          <a:xfrm>
            <a:off x="457200" y="1021899"/>
            <a:ext cx="8229600" cy="4814202"/>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Earlier when we talked about confusion matrices, we discussed how different errors (False Positive or False Negative) might have different costs based on the problem</a:t>
            </a:r>
            <a:endParaRPr/>
          </a:p>
          <a:p>
            <a:pPr indent="-257175" lvl="0" marL="257175" rtl="0" algn="l">
              <a:spcBef>
                <a:spcPts val="400"/>
              </a:spcBef>
              <a:spcAft>
                <a:spcPts val="0"/>
              </a:spcAft>
              <a:buClr>
                <a:schemeClr val="dk1"/>
              </a:buClr>
              <a:buSzPts val="2000"/>
              <a:buFont typeface="Tahoma"/>
              <a:buChar char="•"/>
            </a:pPr>
            <a:r>
              <a:rPr lang="en-US"/>
              <a:t>Similarly, the benefit of getting the right classification might have different benefits</a:t>
            </a:r>
            <a:endParaRPr/>
          </a:p>
          <a:p>
            <a:pPr indent="0" lvl="0" marL="0" rtl="0" algn="l">
              <a:spcBef>
                <a:spcPts val="400"/>
              </a:spcBef>
              <a:spcAft>
                <a:spcPts val="0"/>
              </a:spcAft>
              <a:buClr>
                <a:schemeClr val="dk1"/>
              </a:buClr>
              <a:buSzPts val="20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The Expected Value Framework is a way to incorporate these directly into the evaluation – and also help to set the cutoffs</a:t>
            </a:r>
            <a:endParaRPr/>
          </a:p>
        </p:txBody>
      </p:sp>
      <p:sp>
        <p:nvSpPr>
          <p:cNvPr id="802" name="Google Shape;802;p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graphicFrame>
        <p:nvGraphicFramePr>
          <p:cNvPr id="803" name="Google Shape;803;p62"/>
          <p:cNvGraphicFramePr/>
          <p:nvPr/>
        </p:nvGraphicFramePr>
        <p:xfrm>
          <a:off x="609600" y="4172267"/>
          <a:ext cx="3000000" cy="3000000"/>
        </p:xfrm>
        <a:graphic>
          <a:graphicData uri="http://schemas.openxmlformats.org/drawingml/2006/table">
            <a:tbl>
              <a:tblPr>
                <a:noFill/>
                <a:tableStyleId>{3E5F1C33-7A50-4F57-B663-8F283F88EFA9}</a:tableStyleId>
              </a:tblPr>
              <a:tblGrid>
                <a:gridCol w="2189125"/>
                <a:gridCol w="1868675"/>
                <a:gridCol w="1933500"/>
                <a:gridCol w="1933500"/>
              </a:tblGrid>
              <a:tr h="228600">
                <a:tc>
                  <a:txBody>
                    <a:bodyPr/>
                    <a:lstStyle/>
                    <a:p>
                      <a:pPr indent="0" lvl="0" marL="0" marR="0" rtl="0" algn="ctr">
                        <a:lnSpc>
                          <a:spcPct val="100000"/>
                        </a:lnSpc>
                        <a:spcBef>
                          <a:spcPts val="0"/>
                        </a:spcBef>
                        <a:spcAft>
                          <a:spcPts val="0"/>
                        </a:spcAft>
                        <a:buClr>
                          <a:schemeClr val="folHlink"/>
                        </a:buClr>
                        <a:buSzPts val="1080"/>
                        <a:buFont typeface="Noto Sans Symbols"/>
                        <a:buNone/>
                      </a:pPr>
                      <a:r>
                        <a:t/>
                      </a:r>
                      <a:endParaRPr b="0" i="0" sz="1800" u="none" cap="none" strike="noStrike">
                        <a:solidFill>
                          <a:schemeClr val="dk1"/>
                        </a:solidFill>
                        <a:latin typeface="Calibri"/>
                        <a:ea typeface="Calibri"/>
                        <a:cs typeface="Calibri"/>
                        <a:sym typeface="Calibri"/>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Truth=1</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Truth = 0</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Predicted = 1</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True Positives (TP)</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False Positives (FP)</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Total Predicted +</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E5E5"/>
                    </a:solidFill>
                  </a:tcPr>
                </a:tc>
              </a:tr>
              <a:tr h="427050">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Predicted = 0</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False Negatives (FN)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True Negatives (TN)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Total Predicted -</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E5E5"/>
                    </a:solidFill>
                  </a:tcPr>
                </a:tc>
              </a:tr>
              <a:tr h="427050">
                <a:tc>
                  <a:txBody>
                    <a:bodyPr/>
                    <a:lstStyle/>
                    <a:p>
                      <a:pPr indent="0" lvl="0" marL="0" marR="0" rtl="0" algn="ctr">
                        <a:lnSpc>
                          <a:spcPct val="100000"/>
                        </a:lnSpc>
                        <a:spcBef>
                          <a:spcPts val="0"/>
                        </a:spcBef>
                        <a:spcAft>
                          <a:spcPts val="0"/>
                        </a:spcAft>
                        <a:buClr>
                          <a:schemeClr val="folHlink"/>
                        </a:buClr>
                        <a:buSzPts val="1080"/>
                        <a:buFont typeface="Noto Sans Symbols"/>
                        <a:buNone/>
                      </a:pPr>
                      <a:r>
                        <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Total True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Total True -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Total n</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5E5E5"/>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63"/>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Cost/Benefit Matrix</a:t>
            </a:r>
            <a:endParaRPr/>
          </a:p>
        </p:txBody>
      </p:sp>
      <p:sp>
        <p:nvSpPr>
          <p:cNvPr id="810" name="Google Shape;810;p63"/>
          <p:cNvSpPr txBox="1"/>
          <p:nvPr>
            <p:ph idx="1" type="body"/>
          </p:nvPr>
        </p:nvSpPr>
        <p:spPr>
          <a:xfrm>
            <a:off x="457200" y="1021899"/>
            <a:ext cx="6895707" cy="910596"/>
          </a:xfrm>
          <a:prstGeom prst="rect">
            <a:avLst/>
          </a:prstGeom>
          <a:noFill/>
          <a:ln>
            <a:noFill/>
          </a:ln>
        </p:spPr>
        <p:txBody>
          <a:bodyPr anchorCtr="0" anchor="t" bIns="45700" lIns="91425" spcFirstLastPara="1" rIns="91425" wrap="square" tIns="45700">
            <a:noAutofit/>
          </a:bodyPr>
          <a:lstStyle/>
          <a:p>
            <a:pPr indent="0" lvl="0" marL="127000" rtl="0" algn="l">
              <a:spcBef>
                <a:spcPts val="400"/>
              </a:spcBef>
              <a:spcAft>
                <a:spcPts val="0"/>
              </a:spcAft>
              <a:buClr>
                <a:schemeClr val="dk1"/>
              </a:buClr>
              <a:buSzPts val="20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Imagine it costs $1 to send a solicitation and assume that if someone donates they donate on average $10.  Then what is the net cost/benefit matrix? </a:t>
            </a:r>
            <a:endParaRPr/>
          </a:p>
          <a:p>
            <a:pPr indent="-214312" lvl="1" marL="557213" rtl="0" algn="l">
              <a:spcBef>
                <a:spcPts val="360"/>
              </a:spcBef>
              <a:spcAft>
                <a:spcPts val="0"/>
              </a:spcAft>
              <a:buClr>
                <a:schemeClr val="dk1"/>
              </a:buClr>
              <a:buSzPts val="1800"/>
              <a:buFont typeface="Tahoma"/>
              <a:buChar char="–"/>
            </a:pPr>
            <a:r>
              <a:rPr b="1" lang="en-US"/>
              <a:t>B</a:t>
            </a:r>
            <a:r>
              <a:rPr lang="en-US"/>
              <a:t>=Benefit (can be negative if there is a cost)</a:t>
            </a:r>
            <a:endParaRPr/>
          </a:p>
          <a:p>
            <a:pPr indent="-100012" lvl="1" marL="557213" rtl="0" algn="l">
              <a:spcBef>
                <a:spcPts val="360"/>
              </a:spcBef>
              <a:spcAft>
                <a:spcPts val="0"/>
              </a:spcAft>
              <a:buClr>
                <a:schemeClr val="dk1"/>
              </a:buClr>
              <a:buSzPts val="1800"/>
              <a:buFont typeface="Tahoma"/>
              <a:buNone/>
            </a:pPr>
            <a:r>
              <a:t/>
            </a:r>
            <a:endParaRPr/>
          </a:p>
        </p:txBody>
      </p:sp>
      <p:sp>
        <p:nvSpPr>
          <p:cNvPr id="811" name="Google Shape;811;p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graphicFrame>
        <p:nvGraphicFramePr>
          <p:cNvPr id="812" name="Google Shape;812;p63"/>
          <p:cNvGraphicFramePr/>
          <p:nvPr/>
        </p:nvGraphicFramePr>
        <p:xfrm>
          <a:off x="1361600" y="3250825"/>
          <a:ext cx="3000000" cy="3000000"/>
        </p:xfrm>
        <a:graphic>
          <a:graphicData uri="http://schemas.openxmlformats.org/drawingml/2006/table">
            <a:tbl>
              <a:tblPr>
                <a:noFill/>
                <a:tableStyleId>{3E5F1C33-7A50-4F57-B663-8F283F88EFA9}</a:tableStyleId>
              </a:tblPr>
              <a:tblGrid>
                <a:gridCol w="2189125"/>
                <a:gridCol w="1868675"/>
                <a:gridCol w="1933500"/>
              </a:tblGrid>
              <a:tr h="228600">
                <a:tc>
                  <a:txBody>
                    <a:bodyPr/>
                    <a:lstStyle/>
                    <a:p>
                      <a:pPr indent="0" lvl="0" marL="0" marR="0" rtl="0" algn="ctr">
                        <a:lnSpc>
                          <a:spcPct val="100000"/>
                        </a:lnSpc>
                        <a:spcBef>
                          <a:spcPts val="0"/>
                        </a:spcBef>
                        <a:spcAft>
                          <a:spcPts val="0"/>
                        </a:spcAft>
                        <a:buClr>
                          <a:schemeClr val="folHlink"/>
                        </a:buClr>
                        <a:buSzPts val="1080"/>
                        <a:buFont typeface="Noto Sans Symbols"/>
                        <a:buNone/>
                      </a:pPr>
                      <a:r>
                        <a:t/>
                      </a:r>
                      <a:endParaRPr b="0" i="0" sz="1800" u="none" cap="none" strike="noStrike">
                        <a:solidFill>
                          <a:schemeClr val="dk1"/>
                        </a:solidFill>
                        <a:latin typeface="Calibri"/>
                        <a:ea typeface="Calibri"/>
                        <a:cs typeface="Calibri"/>
                        <a:sym typeface="Calibri"/>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Response= +</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Response = -</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Solicitation = Y</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B(Y,+) = 9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B(Y,-) = -1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27050">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Solicitation = N</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B(N,) = 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B(N,-) = 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bl>
          </a:graphicData>
        </a:graphic>
      </p:graphicFrame>
      <p:sp>
        <p:nvSpPr>
          <p:cNvPr id="813" name="Google Shape;813;p63"/>
          <p:cNvSpPr txBox="1"/>
          <p:nvPr/>
        </p:nvSpPr>
        <p:spPr>
          <a:xfrm>
            <a:off x="263951" y="4653366"/>
            <a:ext cx="8880049"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lang="en-US" sz="2000">
                <a:solidFill>
                  <a:schemeClr val="dk1"/>
                </a:solidFill>
                <a:latin typeface="Tahoma"/>
                <a:ea typeface="Tahoma"/>
                <a:cs typeface="Tahoma"/>
                <a:sym typeface="Tahoma"/>
              </a:rPr>
              <a:t>The Expected Value of money you make </a:t>
            </a:r>
            <a:r>
              <a:rPr i="1" lang="en-US" sz="2000">
                <a:solidFill>
                  <a:schemeClr val="dk1"/>
                </a:solidFill>
                <a:latin typeface="Tahoma"/>
                <a:ea typeface="Tahoma"/>
                <a:cs typeface="Tahoma"/>
                <a:sym typeface="Tahoma"/>
              </a:rPr>
              <a:t>if you send the solicitation </a:t>
            </a:r>
            <a:r>
              <a:rPr lang="en-US" sz="2000">
                <a:solidFill>
                  <a:schemeClr val="dk1"/>
                </a:solidFill>
                <a:latin typeface="Tahoma"/>
                <a:ea typeface="Tahoma"/>
                <a:cs typeface="Tahoma"/>
                <a:sym typeface="Tahoma"/>
              </a:rPr>
              <a:t>depends on the probability of them responding </a:t>
            </a:r>
            <a:endParaRPr/>
          </a:p>
          <a:p>
            <a:pPr indent="0" lvl="0" marL="0" marR="0" rtl="0" algn="l">
              <a:spcBef>
                <a:spcPts val="400"/>
              </a:spcBef>
              <a:spcAft>
                <a:spcPts val="0"/>
              </a:spcAft>
              <a:buClr>
                <a:srgbClr val="8E0D30"/>
              </a:buClr>
              <a:buSzPts val="2000"/>
              <a:buFont typeface="Tahoma"/>
              <a:buNone/>
            </a:pPr>
            <a:r>
              <a:rPr lang="en-US" sz="2000">
                <a:solidFill>
                  <a:schemeClr val="dk1"/>
                </a:solidFill>
                <a:latin typeface="Tahoma"/>
                <a:ea typeface="Tahoma"/>
                <a:cs typeface="Tahoma"/>
                <a:sym typeface="Tahoma"/>
              </a:rPr>
              <a:t>EV(solicitation = Y) =  P(+|Y) x B(Y,+) + p(-|Y) x B(Y, -)</a:t>
            </a:r>
            <a:endParaRPr/>
          </a:p>
        </p:txBody>
      </p:sp>
      <p:sp>
        <p:nvSpPr>
          <p:cNvPr id="814" name="Google Shape;814;p63"/>
          <p:cNvSpPr/>
          <p:nvPr/>
        </p:nvSpPr>
        <p:spPr>
          <a:xfrm>
            <a:off x="2883052" y="5355445"/>
            <a:ext cx="886119" cy="375139"/>
          </a:xfrm>
          <a:prstGeom prst="rect">
            <a:avLst/>
          </a:prstGeom>
          <a:solidFill>
            <a:schemeClr val="accent1">
              <a:alpha val="41568"/>
            </a:schemeClr>
          </a:solidFill>
          <a:ln>
            <a:noFill/>
          </a:ln>
        </p:spPr>
        <p:txBody>
          <a:bodyPr anchorCtr="0" anchor="t" bIns="45700" lIns="91425" spcFirstLastPara="1" rIns="91425" wrap="square" tIns="45700">
            <a:noAutofit/>
          </a:bodyPr>
          <a:lstStyle/>
          <a:p>
            <a:pPr indent="-139700" lvl="0" marL="342900" marR="0" rtl="0" algn="l">
              <a:lnSpc>
                <a:spcPct val="100000"/>
              </a:lnSpc>
              <a:spcBef>
                <a:spcPts val="0"/>
              </a:spcBef>
              <a:spcAft>
                <a:spcPts val="0"/>
              </a:spcAft>
              <a:buClr>
                <a:srgbClr val="8E0D30"/>
              </a:buClr>
              <a:buSzPts val="32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815" name="Google Shape;815;p63"/>
          <p:cNvSpPr/>
          <p:nvPr/>
        </p:nvSpPr>
        <p:spPr>
          <a:xfrm>
            <a:off x="4998182" y="5344983"/>
            <a:ext cx="753297" cy="375139"/>
          </a:xfrm>
          <a:prstGeom prst="rect">
            <a:avLst/>
          </a:prstGeom>
          <a:solidFill>
            <a:schemeClr val="accent1">
              <a:alpha val="49803"/>
            </a:schemeClr>
          </a:solidFill>
          <a:ln>
            <a:noFill/>
          </a:ln>
        </p:spPr>
        <p:txBody>
          <a:bodyPr anchorCtr="0" anchor="t" bIns="45700" lIns="91425" spcFirstLastPara="1" rIns="91425" wrap="square" tIns="45700">
            <a:noAutofit/>
          </a:bodyPr>
          <a:lstStyle/>
          <a:p>
            <a:pPr indent="-139700" lvl="0" marL="342900" marR="0" rtl="0" algn="l">
              <a:lnSpc>
                <a:spcPct val="100000"/>
              </a:lnSpc>
              <a:spcBef>
                <a:spcPts val="0"/>
              </a:spcBef>
              <a:spcAft>
                <a:spcPts val="0"/>
              </a:spcAft>
              <a:buClr>
                <a:srgbClr val="8E0D30"/>
              </a:buClr>
              <a:buSzPts val="32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cxnSp>
        <p:nvCxnSpPr>
          <p:cNvPr id="816" name="Google Shape;816;p63"/>
          <p:cNvCxnSpPr/>
          <p:nvPr/>
        </p:nvCxnSpPr>
        <p:spPr>
          <a:xfrm>
            <a:off x="3139126" y="5870526"/>
            <a:ext cx="765927" cy="445433"/>
          </a:xfrm>
          <a:prstGeom prst="straightConnector1">
            <a:avLst/>
          </a:prstGeom>
          <a:noFill/>
          <a:ln cap="flat" cmpd="sng" w="9525">
            <a:solidFill>
              <a:srgbClr val="2E2E97"/>
            </a:solidFill>
            <a:prstDash val="solid"/>
            <a:round/>
            <a:headEnd len="sm" w="sm" type="none"/>
            <a:tailEnd len="med" w="med" type="triangle"/>
          </a:ln>
        </p:spPr>
      </p:cxnSp>
      <p:cxnSp>
        <p:nvCxnSpPr>
          <p:cNvPr id="817" name="Google Shape;817;p63"/>
          <p:cNvCxnSpPr/>
          <p:nvPr/>
        </p:nvCxnSpPr>
        <p:spPr>
          <a:xfrm flipH="1">
            <a:off x="4166647" y="5835379"/>
            <a:ext cx="855486" cy="480580"/>
          </a:xfrm>
          <a:prstGeom prst="straightConnector1">
            <a:avLst/>
          </a:prstGeom>
          <a:noFill/>
          <a:ln cap="flat" cmpd="sng" w="9525">
            <a:solidFill>
              <a:srgbClr val="2E2E97"/>
            </a:solidFill>
            <a:prstDash val="solid"/>
            <a:round/>
            <a:headEnd len="sm" w="sm" type="none"/>
            <a:tailEnd len="med" w="med" type="triangle"/>
          </a:ln>
        </p:spPr>
      </p:cxnSp>
      <p:sp>
        <p:nvSpPr>
          <p:cNvPr id="818" name="Google Shape;818;p63"/>
          <p:cNvSpPr txBox="1"/>
          <p:nvPr/>
        </p:nvSpPr>
        <p:spPr>
          <a:xfrm>
            <a:off x="3007996" y="6372990"/>
            <a:ext cx="2317301" cy="40011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lang="en-US" sz="2000">
                <a:solidFill>
                  <a:schemeClr val="dk1"/>
                </a:solidFill>
                <a:latin typeface="Tahoma"/>
                <a:ea typeface="Tahoma"/>
                <a:cs typeface="Tahoma"/>
                <a:sym typeface="Tahoma"/>
              </a:rPr>
              <a:t>Comes from model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64"/>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Cost/Benefit Matrix</a:t>
            </a:r>
            <a:endParaRPr/>
          </a:p>
        </p:txBody>
      </p:sp>
      <p:sp>
        <p:nvSpPr>
          <p:cNvPr id="825" name="Google Shape;825;p64"/>
          <p:cNvSpPr txBox="1"/>
          <p:nvPr>
            <p:ph idx="12" type="sldNum"/>
          </p:nvPr>
        </p:nvSpPr>
        <p:spPr>
          <a:xfrm>
            <a:off x="6572053"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graphicFrame>
        <p:nvGraphicFramePr>
          <p:cNvPr id="826" name="Google Shape;826;p64"/>
          <p:cNvGraphicFramePr/>
          <p:nvPr/>
        </p:nvGraphicFramePr>
        <p:xfrm>
          <a:off x="1364241" y="1481335"/>
          <a:ext cx="3000000" cy="3000000"/>
        </p:xfrm>
        <a:graphic>
          <a:graphicData uri="http://schemas.openxmlformats.org/drawingml/2006/table">
            <a:tbl>
              <a:tblPr>
                <a:noFill/>
                <a:tableStyleId>{3E5F1C33-7A50-4F57-B663-8F283F88EFA9}</a:tableStyleId>
              </a:tblPr>
              <a:tblGrid>
                <a:gridCol w="2189125"/>
                <a:gridCol w="1868675"/>
                <a:gridCol w="1933500"/>
              </a:tblGrid>
              <a:tr h="228600">
                <a:tc>
                  <a:txBody>
                    <a:bodyPr/>
                    <a:lstStyle/>
                    <a:p>
                      <a:pPr indent="0" lvl="0" marL="0" marR="0" rtl="0" algn="ctr">
                        <a:lnSpc>
                          <a:spcPct val="100000"/>
                        </a:lnSpc>
                        <a:spcBef>
                          <a:spcPts val="0"/>
                        </a:spcBef>
                        <a:spcAft>
                          <a:spcPts val="0"/>
                        </a:spcAft>
                        <a:buClr>
                          <a:schemeClr val="folHlink"/>
                        </a:buClr>
                        <a:buSzPts val="1080"/>
                        <a:buFont typeface="Noto Sans Symbols"/>
                        <a:buNone/>
                      </a:pPr>
                      <a:r>
                        <a:t/>
                      </a:r>
                      <a:endParaRPr b="0" i="0" sz="1800" u="none" cap="none" strike="noStrike">
                        <a:solidFill>
                          <a:schemeClr val="dk1"/>
                        </a:solidFill>
                        <a:latin typeface="Calibri"/>
                        <a:ea typeface="Calibri"/>
                        <a:cs typeface="Calibri"/>
                        <a:sym typeface="Calibri"/>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Response= +</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Response = -</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Solicitation = Y</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B(Y,+) = 9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B(Y,-) = -1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27050">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Solicitation = N</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B(N,-) = 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B(N,-) = 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bl>
          </a:graphicData>
        </a:graphic>
      </p:graphicFrame>
      <p:sp>
        <p:nvSpPr>
          <p:cNvPr id="827" name="Google Shape;827;p64"/>
          <p:cNvSpPr txBox="1"/>
          <p:nvPr/>
        </p:nvSpPr>
        <p:spPr>
          <a:xfrm>
            <a:off x="570322" y="2705919"/>
            <a:ext cx="8880049"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lang="en-US" sz="2000">
                <a:solidFill>
                  <a:schemeClr val="dk1"/>
                </a:solidFill>
                <a:latin typeface="Tahoma"/>
                <a:ea typeface="Tahoma"/>
                <a:cs typeface="Tahoma"/>
                <a:sym typeface="Tahoma"/>
              </a:rPr>
              <a:t>The Expected Value of money you make </a:t>
            </a:r>
            <a:r>
              <a:rPr i="1" lang="en-US" sz="2000">
                <a:solidFill>
                  <a:schemeClr val="dk1"/>
                </a:solidFill>
                <a:latin typeface="Tahoma"/>
                <a:ea typeface="Tahoma"/>
                <a:cs typeface="Tahoma"/>
                <a:sym typeface="Tahoma"/>
              </a:rPr>
              <a:t>if you send the solicitation </a:t>
            </a:r>
            <a:r>
              <a:rPr lang="en-US" sz="2000">
                <a:solidFill>
                  <a:schemeClr val="dk1"/>
                </a:solidFill>
                <a:latin typeface="Tahoma"/>
                <a:ea typeface="Tahoma"/>
                <a:cs typeface="Tahoma"/>
                <a:sym typeface="Tahoma"/>
              </a:rPr>
              <a:t>depends on the probability of them responding </a:t>
            </a:r>
            <a:endParaRPr/>
          </a:p>
          <a:p>
            <a:pPr indent="0" lvl="0" marL="0" marR="0" rtl="0" algn="l">
              <a:spcBef>
                <a:spcPts val="400"/>
              </a:spcBef>
              <a:spcAft>
                <a:spcPts val="0"/>
              </a:spcAft>
              <a:buClr>
                <a:srgbClr val="8E0D30"/>
              </a:buClr>
              <a:buSzPts val="2000"/>
              <a:buFont typeface="Tahoma"/>
              <a:buNone/>
            </a:pPr>
            <a:r>
              <a:rPr lang="en-US" sz="2000">
                <a:solidFill>
                  <a:schemeClr val="dk1"/>
                </a:solidFill>
                <a:latin typeface="Tahoma"/>
                <a:ea typeface="Tahoma"/>
                <a:cs typeface="Tahoma"/>
                <a:sym typeface="Tahoma"/>
              </a:rPr>
              <a:t>EV(solicitation = Y) =  P(+|Y) x B(Y,+) + p(-|Y) x B(Y, -)</a:t>
            </a:r>
            <a:endParaRPr/>
          </a:p>
        </p:txBody>
      </p:sp>
      <p:sp>
        <p:nvSpPr>
          <p:cNvPr id="828" name="Google Shape;828;p64"/>
          <p:cNvSpPr/>
          <p:nvPr/>
        </p:nvSpPr>
        <p:spPr>
          <a:xfrm>
            <a:off x="3190973" y="3425634"/>
            <a:ext cx="886119" cy="375139"/>
          </a:xfrm>
          <a:prstGeom prst="rect">
            <a:avLst/>
          </a:prstGeom>
          <a:solidFill>
            <a:schemeClr val="accent1">
              <a:alpha val="41568"/>
            </a:schemeClr>
          </a:solidFill>
          <a:ln>
            <a:noFill/>
          </a:ln>
        </p:spPr>
        <p:txBody>
          <a:bodyPr anchorCtr="0" anchor="t" bIns="45700" lIns="91425" spcFirstLastPara="1" rIns="91425" wrap="square" tIns="45700">
            <a:noAutofit/>
          </a:bodyPr>
          <a:lstStyle/>
          <a:p>
            <a:pPr indent="-139700" lvl="0" marL="342900" marR="0" rtl="0" algn="l">
              <a:lnSpc>
                <a:spcPct val="100000"/>
              </a:lnSpc>
              <a:spcBef>
                <a:spcPts val="0"/>
              </a:spcBef>
              <a:spcAft>
                <a:spcPts val="0"/>
              </a:spcAft>
              <a:buClr>
                <a:srgbClr val="8E0D30"/>
              </a:buClr>
              <a:buSzPts val="32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829" name="Google Shape;829;p64"/>
          <p:cNvSpPr/>
          <p:nvPr/>
        </p:nvSpPr>
        <p:spPr>
          <a:xfrm>
            <a:off x="5313940" y="3416816"/>
            <a:ext cx="753297" cy="375139"/>
          </a:xfrm>
          <a:prstGeom prst="rect">
            <a:avLst/>
          </a:prstGeom>
          <a:solidFill>
            <a:schemeClr val="accent1">
              <a:alpha val="49803"/>
            </a:schemeClr>
          </a:solidFill>
          <a:ln>
            <a:noFill/>
          </a:ln>
        </p:spPr>
        <p:txBody>
          <a:bodyPr anchorCtr="0" anchor="t" bIns="45700" lIns="91425" spcFirstLastPara="1" rIns="91425" wrap="square" tIns="45700">
            <a:noAutofit/>
          </a:bodyPr>
          <a:lstStyle/>
          <a:p>
            <a:pPr indent="-139700" lvl="0" marL="342900" marR="0" rtl="0" algn="l">
              <a:lnSpc>
                <a:spcPct val="100000"/>
              </a:lnSpc>
              <a:spcBef>
                <a:spcPts val="0"/>
              </a:spcBef>
              <a:spcAft>
                <a:spcPts val="0"/>
              </a:spcAft>
              <a:buClr>
                <a:srgbClr val="8E0D30"/>
              </a:buClr>
              <a:buSzPts val="32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cxnSp>
        <p:nvCxnSpPr>
          <p:cNvPr id="830" name="Google Shape;830;p64"/>
          <p:cNvCxnSpPr/>
          <p:nvPr/>
        </p:nvCxnSpPr>
        <p:spPr>
          <a:xfrm>
            <a:off x="3445497" y="3923079"/>
            <a:ext cx="765927" cy="445433"/>
          </a:xfrm>
          <a:prstGeom prst="straightConnector1">
            <a:avLst/>
          </a:prstGeom>
          <a:noFill/>
          <a:ln cap="flat" cmpd="sng" w="9525">
            <a:solidFill>
              <a:srgbClr val="2E2E97"/>
            </a:solidFill>
            <a:prstDash val="solid"/>
            <a:round/>
            <a:headEnd len="sm" w="sm" type="none"/>
            <a:tailEnd len="med" w="med" type="triangle"/>
          </a:ln>
        </p:spPr>
      </p:cxnSp>
      <p:cxnSp>
        <p:nvCxnSpPr>
          <p:cNvPr id="831" name="Google Shape;831;p64"/>
          <p:cNvCxnSpPr/>
          <p:nvPr/>
        </p:nvCxnSpPr>
        <p:spPr>
          <a:xfrm flipH="1">
            <a:off x="4473018" y="3887932"/>
            <a:ext cx="855486" cy="480580"/>
          </a:xfrm>
          <a:prstGeom prst="straightConnector1">
            <a:avLst/>
          </a:prstGeom>
          <a:noFill/>
          <a:ln cap="flat" cmpd="sng" w="9525">
            <a:solidFill>
              <a:srgbClr val="2E2E97"/>
            </a:solidFill>
            <a:prstDash val="solid"/>
            <a:round/>
            <a:headEnd len="sm" w="sm" type="none"/>
            <a:tailEnd len="med" w="med" type="triangle"/>
          </a:ln>
        </p:spPr>
      </p:cxnSp>
      <p:sp>
        <p:nvSpPr>
          <p:cNvPr id="832" name="Google Shape;832;p64"/>
          <p:cNvSpPr txBox="1"/>
          <p:nvPr/>
        </p:nvSpPr>
        <p:spPr>
          <a:xfrm>
            <a:off x="2412160" y="4446497"/>
            <a:ext cx="6384889" cy="40011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lang="en-US" sz="2000">
                <a:solidFill>
                  <a:schemeClr val="dk1"/>
                </a:solidFill>
                <a:latin typeface="Tahoma"/>
                <a:ea typeface="Tahoma"/>
                <a:cs typeface="Tahoma"/>
                <a:sym typeface="Tahoma"/>
              </a:rPr>
              <a:t>Let p = the probability that they respond (from model)</a:t>
            </a:r>
            <a:endParaRPr/>
          </a:p>
        </p:txBody>
      </p:sp>
      <p:sp>
        <p:nvSpPr>
          <p:cNvPr id="833" name="Google Shape;833;p64"/>
          <p:cNvSpPr txBox="1"/>
          <p:nvPr>
            <p:ph idx="1" type="body"/>
          </p:nvPr>
        </p:nvSpPr>
        <p:spPr>
          <a:xfrm>
            <a:off x="1074655" y="5980837"/>
            <a:ext cx="7630998" cy="83518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Tahoma"/>
              <a:buNone/>
            </a:pPr>
            <a:r>
              <a:rPr lang="en-US" sz="2000">
                <a:latin typeface="Tahoma"/>
                <a:ea typeface="Tahoma"/>
                <a:cs typeface="Tahoma"/>
                <a:sym typeface="Tahoma"/>
              </a:rPr>
              <a:t> EV(solicitation = N) =  P(+|N) x B(N,+) + p(-|N) x B(N, -) = 0</a:t>
            </a:r>
            <a:endParaRPr/>
          </a:p>
          <a:p>
            <a:pPr indent="-130175" lvl="0" marL="257175" rtl="0" algn="l">
              <a:spcBef>
                <a:spcPts val="400"/>
              </a:spcBef>
              <a:spcAft>
                <a:spcPts val="0"/>
              </a:spcAft>
              <a:buClr>
                <a:schemeClr val="dk1"/>
              </a:buClr>
              <a:buSzPts val="2000"/>
              <a:buFont typeface="Tahoma"/>
              <a:buNone/>
            </a:pPr>
            <a:r>
              <a:t/>
            </a:r>
            <a:endParaRPr/>
          </a:p>
        </p:txBody>
      </p:sp>
      <p:sp>
        <p:nvSpPr>
          <p:cNvPr id="834" name="Google Shape;834;p64"/>
          <p:cNvSpPr txBox="1"/>
          <p:nvPr/>
        </p:nvSpPr>
        <p:spPr>
          <a:xfrm>
            <a:off x="2893786" y="4891952"/>
            <a:ext cx="302518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lang="en-US" sz="2000">
                <a:solidFill>
                  <a:schemeClr val="dk1"/>
                </a:solidFill>
                <a:latin typeface="Tahoma"/>
                <a:ea typeface="Tahoma"/>
                <a:cs typeface="Tahoma"/>
                <a:sym typeface="Tahoma"/>
              </a:rPr>
              <a:t>EV = p x 9 + (1-p) x (-1)</a:t>
            </a:r>
            <a:endParaRPr/>
          </a:p>
        </p:txBody>
      </p:sp>
      <p:sp>
        <p:nvSpPr>
          <p:cNvPr id="835" name="Google Shape;835;p64"/>
          <p:cNvSpPr txBox="1"/>
          <p:nvPr/>
        </p:nvSpPr>
        <p:spPr>
          <a:xfrm>
            <a:off x="1079152" y="5398054"/>
            <a:ext cx="6985695" cy="40011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lang="en-US" sz="2000">
                <a:solidFill>
                  <a:schemeClr val="dk1"/>
                </a:solidFill>
                <a:latin typeface="Tahoma"/>
                <a:ea typeface="Tahoma"/>
                <a:cs typeface="Tahoma"/>
                <a:sym typeface="Tahoma"/>
              </a:rPr>
              <a:t>EV &gt; 0 if p&gt; 0.1, so you would act if the probability is &gt; 0.1</a:t>
            </a:r>
            <a:endParaRPr/>
          </a:p>
        </p:txBody>
      </p:sp>
      <p:sp>
        <p:nvSpPr>
          <p:cNvPr id="836" name="Google Shape;836;p64"/>
          <p:cNvSpPr txBox="1"/>
          <p:nvPr/>
        </p:nvSpPr>
        <p:spPr>
          <a:xfrm>
            <a:off x="7655859" y="1873624"/>
            <a:ext cx="130247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lang="en-US" sz="2000">
                <a:solidFill>
                  <a:schemeClr val="dk1"/>
                </a:solidFill>
                <a:latin typeface="Tahoma"/>
                <a:ea typeface="Tahoma"/>
                <a:cs typeface="Tahoma"/>
                <a:sym typeface="Tahoma"/>
              </a:rPr>
              <a:t>B=benefit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65"/>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Cost/Benefit Matrix</a:t>
            </a:r>
            <a:endParaRPr/>
          </a:p>
        </p:txBody>
      </p:sp>
      <p:sp>
        <p:nvSpPr>
          <p:cNvPr id="843" name="Google Shape;843;p65"/>
          <p:cNvSpPr txBox="1"/>
          <p:nvPr>
            <p:ph idx="1" type="body"/>
          </p:nvPr>
        </p:nvSpPr>
        <p:spPr>
          <a:xfrm>
            <a:off x="457200" y="1021900"/>
            <a:ext cx="8009792" cy="2767585"/>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The purpose of that exercise:</a:t>
            </a:r>
            <a:endParaRPr/>
          </a:p>
          <a:p>
            <a:pPr indent="-214312" lvl="1" marL="557213" rtl="0" algn="l">
              <a:spcBef>
                <a:spcPts val="360"/>
              </a:spcBef>
              <a:spcAft>
                <a:spcPts val="0"/>
              </a:spcAft>
              <a:buClr>
                <a:schemeClr val="dk1"/>
              </a:buClr>
              <a:buSzPts val="1800"/>
              <a:buFont typeface="Tahoma"/>
              <a:buChar char="–"/>
            </a:pPr>
            <a:r>
              <a:rPr lang="en-US"/>
              <a:t>If you make some assumptions about the costs and benefits of your actions, you can use </a:t>
            </a:r>
            <a:r>
              <a:rPr i="1" lang="en-US"/>
              <a:t>profit </a:t>
            </a:r>
            <a:r>
              <a:rPr lang="en-US"/>
              <a:t>as a way to evaluate your models, and set cutoffs. </a:t>
            </a:r>
            <a:endParaRPr/>
          </a:p>
          <a:p>
            <a:pPr indent="-257175" lvl="0" marL="257175" rtl="0" algn="l">
              <a:spcBef>
                <a:spcPts val="400"/>
              </a:spcBef>
              <a:spcAft>
                <a:spcPts val="0"/>
              </a:spcAft>
              <a:buClr>
                <a:schemeClr val="dk1"/>
              </a:buClr>
              <a:buSzPts val="2000"/>
              <a:buFont typeface="Tahoma"/>
              <a:buChar char="•"/>
            </a:pPr>
            <a:r>
              <a:rPr lang="en-US"/>
              <a:t>In general, the profit of a given model is a combination of the cost/benefit matrix and the confusion matrix.</a:t>
            </a:r>
            <a:endParaRPr/>
          </a:p>
          <a:p>
            <a:pPr indent="-100012" lvl="1" marL="557213" rtl="0" algn="l">
              <a:spcBef>
                <a:spcPts val="360"/>
              </a:spcBef>
              <a:spcAft>
                <a:spcPts val="0"/>
              </a:spcAft>
              <a:buClr>
                <a:schemeClr val="dk1"/>
              </a:buClr>
              <a:buSzPts val="1800"/>
              <a:buFont typeface="Tahoma"/>
              <a:buNone/>
            </a:pPr>
            <a:r>
              <a:t/>
            </a:r>
            <a:endParaRPr i="1"/>
          </a:p>
          <a:p>
            <a:pPr indent="-100012" lvl="1" marL="557213" rtl="0" algn="l">
              <a:spcBef>
                <a:spcPts val="360"/>
              </a:spcBef>
              <a:spcAft>
                <a:spcPts val="0"/>
              </a:spcAft>
              <a:buClr>
                <a:schemeClr val="dk1"/>
              </a:buClr>
              <a:buSzPts val="1800"/>
              <a:buFont typeface="Tahoma"/>
              <a:buNone/>
            </a:pPr>
            <a:r>
              <a:t/>
            </a:r>
            <a:endParaRPr i="1"/>
          </a:p>
          <a:p>
            <a:pPr indent="-100012" lvl="1" marL="557213" rtl="0" algn="l">
              <a:spcBef>
                <a:spcPts val="360"/>
              </a:spcBef>
              <a:spcAft>
                <a:spcPts val="0"/>
              </a:spcAft>
              <a:buClr>
                <a:schemeClr val="dk1"/>
              </a:buClr>
              <a:buSzPts val="1800"/>
              <a:buFont typeface="Tahoma"/>
              <a:buNone/>
            </a:pPr>
            <a:r>
              <a:t/>
            </a:r>
            <a:endParaRPr i="1"/>
          </a:p>
        </p:txBody>
      </p:sp>
      <p:sp>
        <p:nvSpPr>
          <p:cNvPr id="844" name="Google Shape;844;p6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graphicFrame>
        <p:nvGraphicFramePr>
          <p:cNvPr id="845" name="Google Shape;845;p65"/>
          <p:cNvGraphicFramePr/>
          <p:nvPr/>
        </p:nvGraphicFramePr>
        <p:xfrm>
          <a:off x="457200" y="3199911"/>
          <a:ext cx="3000000" cy="3000000"/>
        </p:xfrm>
        <a:graphic>
          <a:graphicData uri="http://schemas.openxmlformats.org/drawingml/2006/table">
            <a:tbl>
              <a:tblPr bandRow="1" firstRow="1">
                <a:noFill/>
                <a:tableStyleId>{2F0E6020-6727-435A-9D21-A345EE5A230E}</a:tableStyleId>
              </a:tblPr>
              <a:tblGrid>
                <a:gridCol w="1317875"/>
                <a:gridCol w="1317875"/>
                <a:gridCol w="1317875"/>
              </a:tblGrid>
              <a:tr h="393050">
                <a:tc>
                  <a:txBody>
                    <a:bodyPr/>
                    <a:lstStyle/>
                    <a:p>
                      <a:pPr indent="0" lvl="0" marL="0" marR="0" rtl="0" algn="ctr">
                        <a:lnSpc>
                          <a:spcPct val="100000"/>
                        </a:lnSpc>
                        <a:spcBef>
                          <a:spcPts val="0"/>
                        </a:spcBef>
                        <a:spcAft>
                          <a:spcPts val="0"/>
                        </a:spcAft>
                        <a:buClr>
                          <a:schemeClr val="folHlink"/>
                        </a:buClr>
                        <a:buSzPts val="840"/>
                        <a:buFont typeface="Noto Sans Symbols"/>
                        <a:buNone/>
                      </a:pPr>
                      <a:r>
                        <a:rPr b="0" i="0" lang="en-US" sz="1400" u="none" cap="none" strike="noStrike">
                          <a:solidFill>
                            <a:schemeClr val="dk1"/>
                          </a:solidFill>
                          <a:latin typeface="Calibri"/>
                          <a:ea typeface="Calibri"/>
                          <a:cs typeface="Calibri"/>
                          <a:sym typeface="Calibri"/>
                        </a:rPr>
                        <a:t>P\A</a:t>
                      </a:r>
                      <a:endParaRPr/>
                    </a:p>
                  </a:txBody>
                  <a:tcPr marT="45750" marB="45750" marR="91450" marL="91450"/>
                </a:tc>
                <a:tc>
                  <a:txBody>
                    <a:bodyPr/>
                    <a:lstStyle/>
                    <a:p>
                      <a:pPr indent="0" lvl="0" marL="0" marR="0" rtl="0" algn="ctr">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Truth=1</a:t>
                      </a:r>
                      <a:endParaRPr/>
                    </a:p>
                  </a:txBody>
                  <a:tcPr marT="45725" marB="45725" marR="91450" marL="91450"/>
                </a:tc>
                <a:tc>
                  <a:txBody>
                    <a:bodyPr/>
                    <a:lstStyle/>
                    <a:p>
                      <a:pPr indent="0" lvl="0" marL="0" marR="0" rtl="0" algn="ctr">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Truth=0</a:t>
                      </a:r>
                      <a:endParaRPr/>
                    </a:p>
                  </a:txBody>
                  <a:tcPr marT="45725" marB="45725" marR="91450" marL="91450"/>
                </a:tc>
              </a:tr>
              <a:tr h="393050">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Pred=1 (+)</a:t>
                      </a:r>
                      <a:endParaRPr/>
                    </a:p>
                  </a:txBody>
                  <a:tcPr marT="45725" marB="45725" marR="91450" marL="91450"/>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TP</a:t>
                      </a:r>
                      <a:endParaRPr/>
                    </a:p>
                  </a:txBody>
                  <a:tcPr marT="45750" marB="45750" marR="91450" marL="91450"/>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FP</a:t>
                      </a:r>
                      <a:endParaRPr/>
                    </a:p>
                  </a:txBody>
                  <a:tcPr marT="45750" marB="45750" marR="91450" marL="91450"/>
                </a:tc>
              </a:tr>
              <a:tr h="393050">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Pred=0 (-)</a:t>
                      </a:r>
                      <a:endParaRPr/>
                    </a:p>
                  </a:txBody>
                  <a:tcPr marT="45725" marB="45725" marR="91450" marL="91450"/>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FN</a:t>
                      </a:r>
                      <a:endParaRPr/>
                    </a:p>
                  </a:txBody>
                  <a:tcPr marT="45750" marB="45750" marR="91450" marL="91450"/>
                </a:tc>
                <a:tc>
                  <a:txBody>
                    <a:bodyPr/>
                    <a:lstStyle/>
                    <a:p>
                      <a:pPr indent="0" lvl="0" marL="0" marR="0" rtl="0" algn="ctr">
                        <a:lnSpc>
                          <a:spcPct val="100000"/>
                        </a:lnSpc>
                        <a:spcBef>
                          <a:spcPts val="0"/>
                        </a:spcBef>
                        <a:spcAft>
                          <a:spcPts val="0"/>
                        </a:spcAft>
                        <a:buClr>
                          <a:schemeClr val="folHlink"/>
                        </a:buClr>
                        <a:buSzPts val="840"/>
                        <a:buFont typeface="Noto Sans Symbols"/>
                        <a:buNone/>
                      </a:pPr>
                      <a:r>
                        <a:rPr b="1" i="0" lang="en-US" sz="1400" u="none" cap="none" strike="noStrike">
                          <a:solidFill>
                            <a:schemeClr val="dk1"/>
                          </a:solidFill>
                          <a:latin typeface="Calibri"/>
                          <a:ea typeface="Calibri"/>
                          <a:cs typeface="Calibri"/>
                          <a:sym typeface="Calibri"/>
                        </a:rPr>
                        <a:t>TN</a:t>
                      </a:r>
                      <a:endParaRPr/>
                    </a:p>
                  </a:txBody>
                  <a:tcPr marT="45750" marB="45750" marR="91450" marL="91450"/>
                </a:tc>
              </a:tr>
            </a:tbl>
          </a:graphicData>
        </a:graphic>
      </p:graphicFrame>
      <p:graphicFrame>
        <p:nvGraphicFramePr>
          <p:cNvPr id="846" name="Google Shape;846;p65"/>
          <p:cNvGraphicFramePr/>
          <p:nvPr/>
        </p:nvGraphicFramePr>
        <p:xfrm>
          <a:off x="4961794" y="3199911"/>
          <a:ext cx="3000000" cy="3000000"/>
        </p:xfrm>
        <a:graphic>
          <a:graphicData uri="http://schemas.openxmlformats.org/drawingml/2006/table">
            <a:tbl>
              <a:tblPr bandRow="1" firstRow="1">
                <a:noFill/>
                <a:tableStyleId>{2F0E6020-6727-435A-9D21-A345EE5A230E}</a:tableStyleId>
              </a:tblPr>
              <a:tblGrid>
                <a:gridCol w="1317875"/>
                <a:gridCol w="1317875"/>
                <a:gridCol w="1317875"/>
              </a:tblGrid>
              <a:tr h="393050">
                <a:tc>
                  <a:txBody>
                    <a:bodyPr/>
                    <a:lstStyle/>
                    <a:p>
                      <a:pPr indent="0" lvl="0" marL="0" marR="0" rtl="0" algn="ctr">
                        <a:lnSpc>
                          <a:spcPct val="100000"/>
                        </a:lnSpc>
                        <a:spcBef>
                          <a:spcPts val="0"/>
                        </a:spcBef>
                        <a:spcAft>
                          <a:spcPts val="0"/>
                        </a:spcAft>
                        <a:buClr>
                          <a:schemeClr val="folHlink"/>
                        </a:buClr>
                        <a:buSzPts val="840"/>
                        <a:buFont typeface="Noto Sans Symbols"/>
                        <a:buNone/>
                      </a:pPr>
                      <a:r>
                        <a:rPr b="0" i="0" lang="en-US" sz="1400" u="none" cap="none" strike="noStrike">
                          <a:solidFill>
                            <a:schemeClr val="dk1"/>
                          </a:solidFill>
                          <a:latin typeface="Calibri"/>
                          <a:ea typeface="Calibri"/>
                          <a:cs typeface="Calibri"/>
                          <a:sym typeface="Calibri"/>
                        </a:rPr>
                        <a:t>P\A</a:t>
                      </a:r>
                      <a:endParaRPr/>
                    </a:p>
                  </a:txBody>
                  <a:tcPr marT="45750" marB="45750" marR="91450" marL="91450"/>
                </a:tc>
                <a:tc>
                  <a:txBody>
                    <a:bodyPr/>
                    <a:lstStyle/>
                    <a:p>
                      <a:pPr indent="0" lvl="0" marL="0" marR="0" rtl="0" algn="ctr">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Truth=1</a:t>
                      </a:r>
                      <a:endParaRPr/>
                    </a:p>
                  </a:txBody>
                  <a:tcPr marT="45725" marB="45725" marR="91450" marL="91450"/>
                </a:tc>
                <a:tc>
                  <a:txBody>
                    <a:bodyPr/>
                    <a:lstStyle/>
                    <a:p>
                      <a:pPr indent="0" lvl="0" marL="0" marR="0" rtl="0" algn="ctr">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Truth=0</a:t>
                      </a:r>
                      <a:endParaRPr/>
                    </a:p>
                  </a:txBody>
                  <a:tcPr marT="45725" marB="45725" marR="91450" marL="91450"/>
                </a:tc>
              </a:tr>
              <a:tr h="393050">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Pred=1 (+)</a:t>
                      </a:r>
                      <a:endParaRPr/>
                    </a:p>
                  </a:txBody>
                  <a:tcPr marT="45725" marB="45725" marR="91450" marL="91450"/>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B(TP)</a:t>
                      </a:r>
                      <a:endParaRPr/>
                    </a:p>
                  </a:txBody>
                  <a:tcPr marT="45725" marB="45725" marR="91450" marL="91450"/>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B(FP)</a:t>
                      </a:r>
                      <a:endParaRPr/>
                    </a:p>
                  </a:txBody>
                  <a:tcPr marT="45725" marB="45725" marR="91450" marL="91450"/>
                </a:tc>
              </a:tr>
              <a:tr h="393050">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rgbClr val="7F7F7F"/>
                          </a:solidFill>
                          <a:latin typeface="Arial"/>
                          <a:ea typeface="Arial"/>
                          <a:cs typeface="Arial"/>
                          <a:sym typeface="Arial"/>
                        </a:rPr>
                        <a:t>Pred=0 (-)</a:t>
                      </a:r>
                      <a:endParaRPr/>
                    </a:p>
                  </a:txBody>
                  <a:tcPr marT="45725" marB="45725" marR="91450" marL="91450"/>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B(FN)</a:t>
                      </a:r>
                      <a:endParaRPr/>
                    </a:p>
                  </a:txBody>
                  <a:tcPr marT="45725" marB="45725" marR="91450" marL="91450"/>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B(TN)</a:t>
                      </a:r>
                      <a:endParaRPr/>
                    </a:p>
                  </a:txBody>
                  <a:tcPr marT="45725" marB="45725" marR="91450" marL="91450"/>
                </a:tc>
              </a:tr>
            </a:tbl>
          </a:graphicData>
        </a:graphic>
      </p:graphicFrame>
      <p:sp>
        <p:nvSpPr>
          <p:cNvPr id="847" name="Google Shape;847;p65"/>
          <p:cNvSpPr txBox="1"/>
          <p:nvPr/>
        </p:nvSpPr>
        <p:spPr>
          <a:xfrm>
            <a:off x="4572000" y="3429000"/>
            <a:ext cx="16119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lang="en-US" sz="2000">
                <a:solidFill>
                  <a:schemeClr val="dk1"/>
                </a:solidFill>
                <a:latin typeface="Tahoma"/>
                <a:ea typeface="Tahoma"/>
                <a:cs typeface="Tahoma"/>
                <a:sym typeface="Tahoma"/>
              </a:rPr>
              <a:t>x</a:t>
            </a:r>
            <a:endParaRPr/>
          </a:p>
        </p:txBody>
      </p:sp>
      <p:sp>
        <p:nvSpPr>
          <p:cNvPr id="848" name="Google Shape;848;p65"/>
          <p:cNvSpPr txBox="1"/>
          <p:nvPr/>
        </p:nvSpPr>
        <p:spPr>
          <a:xfrm>
            <a:off x="1778669" y="4558089"/>
            <a:ext cx="6086123" cy="1508105"/>
          </a:xfrm>
          <a:prstGeom prst="rect">
            <a:avLst/>
          </a:prstGeom>
          <a:solidFill>
            <a:srgbClr val="D0D0EF"/>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lang="en-US" sz="2000">
                <a:solidFill>
                  <a:schemeClr val="dk1"/>
                </a:solidFill>
                <a:latin typeface="Tahoma"/>
                <a:ea typeface="Tahoma"/>
                <a:cs typeface="Tahoma"/>
                <a:sym typeface="Tahoma"/>
              </a:rPr>
              <a:t>Profit per observation=  TP/n x B(TP) +</a:t>
            </a:r>
            <a:endParaRPr/>
          </a:p>
          <a:p>
            <a:pPr indent="0" lvl="0" marL="0" marR="0" rtl="0" algn="l">
              <a:spcBef>
                <a:spcPts val="400"/>
              </a:spcBef>
              <a:spcAft>
                <a:spcPts val="0"/>
              </a:spcAft>
              <a:buClr>
                <a:srgbClr val="8E0D30"/>
              </a:buClr>
              <a:buSzPts val="2000"/>
              <a:buFont typeface="Tahoma"/>
              <a:buNone/>
            </a:pPr>
            <a:r>
              <a:rPr lang="en-US" sz="2000">
                <a:solidFill>
                  <a:schemeClr val="dk1"/>
                </a:solidFill>
                <a:latin typeface="Tahoma"/>
                <a:ea typeface="Tahoma"/>
                <a:cs typeface="Tahoma"/>
                <a:sym typeface="Tahoma"/>
              </a:rPr>
              <a:t>			FP/n x B(FP) +</a:t>
            </a:r>
            <a:endParaRPr/>
          </a:p>
          <a:p>
            <a:pPr indent="0" lvl="0" marL="0" marR="0" rtl="0" algn="l">
              <a:spcBef>
                <a:spcPts val="400"/>
              </a:spcBef>
              <a:spcAft>
                <a:spcPts val="0"/>
              </a:spcAft>
              <a:buClr>
                <a:srgbClr val="8E0D30"/>
              </a:buClr>
              <a:buSzPts val="2000"/>
              <a:buFont typeface="Tahoma"/>
              <a:buNone/>
            </a:pPr>
            <a:r>
              <a:rPr lang="en-US" sz="2000">
                <a:solidFill>
                  <a:schemeClr val="dk1"/>
                </a:solidFill>
                <a:latin typeface="Tahoma"/>
                <a:ea typeface="Tahoma"/>
                <a:cs typeface="Tahoma"/>
                <a:sym typeface="Tahoma"/>
              </a:rPr>
              <a:t>			FN/n x B(FN) +</a:t>
            </a:r>
            <a:endParaRPr/>
          </a:p>
          <a:p>
            <a:pPr indent="0" lvl="0" marL="0" marR="0" rtl="0" algn="l">
              <a:spcBef>
                <a:spcPts val="400"/>
              </a:spcBef>
              <a:spcAft>
                <a:spcPts val="0"/>
              </a:spcAft>
              <a:buClr>
                <a:srgbClr val="8E0D30"/>
              </a:buClr>
              <a:buSzPts val="2000"/>
              <a:buFont typeface="Tahoma"/>
              <a:buNone/>
            </a:pPr>
            <a:r>
              <a:rPr lang="en-US" sz="2000">
                <a:solidFill>
                  <a:schemeClr val="dk1"/>
                </a:solidFill>
                <a:latin typeface="Tahoma"/>
                <a:ea typeface="Tahoma"/>
                <a:cs typeface="Tahoma"/>
                <a:sym typeface="Tahoma"/>
              </a:rPr>
              <a:t>			TN/n x B(TN)</a:t>
            </a:r>
            <a:endParaRPr/>
          </a:p>
        </p:txBody>
      </p:sp>
      <p:sp>
        <p:nvSpPr>
          <p:cNvPr id="849" name="Google Shape;849;p65"/>
          <p:cNvSpPr txBox="1"/>
          <p:nvPr/>
        </p:nvSpPr>
        <p:spPr>
          <a:xfrm>
            <a:off x="1168505" y="6187737"/>
            <a:ext cx="6587189" cy="7017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E0D30"/>
              </a:buClr>
              <a:buSzPts val="1800"/>
              <a:buFont typeface="Tahoma"/>
              <a:buNone/>
            </a:pPr>
            <a:r>
              <a:rPr lang="en-US" sz="1800">
                <a:solidFill>
                  <a:schemeClr val="dk1"/>
                </a:solidFill>
                <a:latin typeface="Tahoma"/>
                <a:ea typeface="Tahoma"/>
                <a:cs typeface="Tahoma"/>
                <a:sym typeface="Tahoma"/>
              </a:rPr>
              <a:t>Note, this only works if the TP/FP matrix is in </a:t>
            </a:r>
            <a:r>
              <a:rPr i="1" lang="en-US" sz="1800">
                <a:solidFill>
                  <a:schemeClr val="dk1"/>
                </a:solidFill>
                <a:latin typeface="Tahoma"/>
                <a:ea typeface="Tahoma"/>
                <a:cs typeface="Tahoma"/>
                <a:sym typeface="Tahoma"/>
              </a:rPr>
              <a:t>rates or percents</a:t>
            </a:r>
            <a:endParaRPr i="1" sz="1800">
              <a:solidFill>
                <a:schemeClr val="dk1"/>
              </a:solidFill>
              <a:latin typeface="Tahoma"/>
              <a:ea typeface="Tahoma"/>
              <a:cs typeface="Tahoma"/>
              <a:sym typeface="Tahoma"/>
            </a:endParaRPr>
          </a:p>
          <a:p>
            <a:pPr indent="0" lvl="0" marL="0" marR="0" rtl="0" algn="ctr">
              <a:spcBef>
                <a:spcPts val="360"/>
              </a:spcBef>
              <a:spcAft>
                <a:spcPts val="0"/>
              </a:spcAft>
              <a:buClr>
                <a:srgbClr val="8E0D30"/>
              </a:buClr>
              <a:buSzPts val="1800"/>
              <a:buFont typeface="Tahoma"/>
              <a:buNone/>
            </a:pPr>
            <a:r>
              <a:rPr i="1" lang="en-US" sz="1800">
                <a:solidFill>
                  <a:schemeClr val="dk1"/>
                </a:solidFill>
                <a:latin typeface="Tahoma"/>
                <a:ea typeface="Tahoma"/>
                <a:cs typeface="Tahoma"/>
                <a:sym typeface="Tahoma"/>
              </a:rPr>
              <a:t>aka all values should add to 1 (or 100)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pic>
        <p:nvPicPr>
          <p:cNvPr id="854" name="Google Shape;854;p66"/>
          <p:cNvPicPr preferRelativeResize="0"/>
          <p:nvPr>
            <p:ph idx="1" type="body"/>
          </p:nvPr>
        </p:nvPicPr>
        <p:blipFill rotWithShape="1">
          <a:blip r:embed="rId3">
            <a:alphaModFix/>
          </a:blip>
          <a:srcRect b="0" l="0" r="0" t="0"/>
          <a:stretch/>
        </p:blipFill>
        <p:spPr>
          <a:xfrm>
            <a:off x="340294" y="136525"/>
            <a:ext cx="7279706" cy="5459780"/>
          </a:xfrm>
          <a:prstGeom prst="rect">
            <a:avLst/>
          </a:prstGeom>
          <a:noFill/>
          <a:ln>
            <a:noFill/>
          </a:ln>
        </p:spPr>
      </p:pic>
      <p:sp>
        <p:nvSpPr>
          <p:cNvPr id="855" name="Google Shape;855;p6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pic>
        <p:nvPicPr>
          <p:cNvPr id="856" name="Google Shape;856;p66"/>
          <p:cNvPicPr preferRelativeResize="0"/>
          <p:nvPr/>
        </p:nvPicPr>
        <p:blipFill rotWithShape="1">
          <a:blip r:embed="rId4">
            <a:alphaModFix/>
          </a:blip>
          <a:srcRect b="0" l="0" r="0" t="0"/>
          <a:stretch/>
        </p:blipFill>
        <p:spPr>
          <a:xfrm>
            <a:off x="457200" y="5097212"/>
            <a:ext cx="2745970" cy="1624263"/>
          </a:xfrm>
          <a:prstGeom prst="rect">
            <a:avLst/>
          </a:prstGeom>
          <a:noFill/>
          <a:ln cap="flat" cmpd="sng" w="57150">
            <a:solidFill>
              <a:schemeClr val="accent2"/>
            </a:solidFill>
            <a:prstDash val="solid"/>
            <a:round/>
            <a:headEnd len="sm" w="sm" type="none"/>
            <a:tailEnd len="sm" w="sm" type="none"/>
          </a:ln>
        </p:spPr>
      </p:pic>
      <p:cxnSp>
        <p:nvCxnSpPr>
          <p:cNvPr id="857" name="Google Shape;857;p66"/>
          <p:cNvCxnSpPr/>
          <p:nvPr/>
        </p:nvCxnSpPr>
        <p:spPr>
          <a:xfrm flipH="1" rot="10800000">
            <a:off x="3130062" y="4642338"/>
            <a:ext cx="281353" cy="272562"/>
          </a:xfrm>
          <a:prstGeom prst="straightConnector1">
            <a:avLst/>
          </a:prstGeom>
          <a:noFill/>
          <a:ln cap="flat" cmpd="sng" w="9525">
            <a:solidFill>
              <a:srgbClr val="2E2E97"/>
            </a:solidFill>
            <a:prstDash val="solid"/>
            <a:round/>
            <a:headEnd len="sm" w="sm" type="none"/>
            <a:tailEnd len="med" w="med" type="triangle"/>
          </a:ln>
        </p:spPr>
      </p:cxnSp>
      <p:sp>
        <p:nvSpPr>
          <p:cNvPr id="858" name="Google Shape;858;p66"/>
          <p:cNvSpPr txBox="1"/>
          <p:nvPr/>
        </p:nvSpPr>
        <p:spPr>
          <a:xfrm>
            <a:off x="5459260" y="5097212"/>
            <a:ext cx="1816274" cy="1323439"/>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lang="en-US" sz="2000">
                <a:solidFill>
                  <a:schemeClr val="dk1"/>
                </a:solidFill>
                <a:latin typeface="Tahoma"/>
                <a:ea typeface="Tahoma"/>
                <a:cs typeface="Tahoma"/>
                <a:sym typeface="Tahoma"/>
              </a:rPr>
              <a:t>Can plug in every different value, and estimate profit</a:t>
            </a:r>
            <a:endParaRPr/>
          </a:p>
        </p:txBody>
      </p:sp>
      <p:sp>
        <p:nvSpPr>
          <p:cNvPr id="859" name="Google Shape;859;p66"/>
          <p:cNvSpPr txBox="1"/>
          <p:nvPr/>
        </p:nvSpPr>
        <p:spPr>
          <a:xfrm>
            <a:off x="7514492" y="726831"/>
            <a:ext cx="1367041" cy="400110"/>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2000"/>
              <a:buFont typeface="Tahoma"/>
              <a:buNone/>
            </a:pPr>
            <a:r>
              <a:rPr lang="en-US" sz="2000">
                <a:solidFill>
                  <a:schemeClr val="dk1"/>
                </a:solidFill>
                <a:latin typeface="Tahoma"/>
                <a:ea typeface="Tahoma"/>
                <a:cs typeface="Tahoma"/>
                <a:sym typeface="Tahoma"/>
              </a:rPr>
              <a:t>DSB p.212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67"/>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Case Study</a:t>
            </a:r>
            <a:endParaRPr/>
          </a:p>
        </p:txBody>
      </p:sp>
      <p:sp>
        <p:nvSpPr>
          <p:cNvPr id="866" name="Google Shape;866;p67"/>
          <p:cNvSpPr txBox="1"/>
          <p:nvPr>
            <p:ph idx="1" type="body"/>
          </p:nvPr>
        </p:nvSpPr>
        <p:spPr>
          <a:xfrm>
            <a:off x="277906" y="1029081"/>
            <a:ext cx="5665694" cy="522332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Tahoma"/>
              <a:buNone/>
            </a:pPr>
            <a:r>
              <a:rPr lang="en-US"/>
              <a:t>Modems in Broadband service</a:t>
            </a:r>
            <a:endParaRPr/>
          </a:p>
          <a:p>
            <a:pPr indent="-130175" lvl="0" marL="257175" rtl="0" algn="l">
              <a:spcBef>
                <a:spcPts val="400"/>
              </a:spcBef>
              <a:spcAft>
                <a:spcPts val="0"/>
              </a:spcAft>
              <a:buClr>
                <a:schemeClr val="dk1"/>
              </a:buClr>
              <a:buSzPts val="20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AT&amp;T has a broadband service with tens of millions of customers</a:t>
            </a:r>
            <a:endParaRPr/>
          </a:p>
          <a:p>
            <a:pPr indent="-257175" lvl="0" marL="257175" rtl="0" algn="l">
              <a:spcBef>
                <a:spcPts val="400"/>
              </a:spcBef>
              <a:spcAft>
                <a:spcPts val="0"/>
              </a:spcAft>
              <a:buClr>
                <a:schemeClr val="dk1"/>
              </a:buClr>
              <a:buSzPts val="2000"/>
              <a:buFont typeface="Tahoma"/>
              <a:buChar char="•"/>
            </a:pPr>
            <a:r>
              <a:rPr lang="en-US"/>
              <a:t>We would regularly get calls from customers with router problems. </a:t>
            </a:r>
            <a:endParaRPr/>
          </a:p>
          <a:p>
            <a:pPr indent="-214312" lvl="1" marL="557213" rtl="0" algn="l">
              <a:spcBef>
                <a:spcPts val="360"/>
              </a:spcBef>
              <a:spcAft>
                <a:spcPts val="0"/>
              </a:spcAft>
              <a:buClr>
                <a:schemeClr val="dk1"/>
              </a:buClr>
              <a:buSzPts val="1800"/>
              <a:buFont typeface="Tahoma"/>
              <a:buChar char="–"/>
            </a:pPr>
            <a:r>
              <a:rPr lang="en-US"/>
              <a:t>BUT many problems are fixed with a simple router reboot</a:t>
            </a:r>
            <a:endParaRPr/>
          </a:p>
          <a:p>
            <a:pPr indent="-214312" lvl="1" marL="557213" rtl="0" algn="l">
              <a:spcBef>
                <a:spcPts val="360"/>
              </a:spcBef>
              <a:spcAft>
                <a:spcPts val="0"/>
              </a:spcAft>
              <a:buClr>
                <a:schemeClr val="dk1"/>
              </a:buClr>
              <a:buSzPts val="1800"/>
              <a:buFont typeface="Tahoma"/>
              <a:buChar char="–"/>
            </a:pPr>
            <a:r>
              <a:rPr lang="en-US"/>
              <a:t>We can do router reboots remotely!  </a:t>
            </a:r>
            <a:endParaRPr/>
          </a:p>
          <a:p>
            <a:pPr indent="-257175" lvl="0" marL="257175" rtl="0" algn="l">
              <a:spcBef>
                <a:spcPts val="400"/>
              </a:spcBef>
              <a:spcAft>
                <a:spcPts val="0"/>
              </a:spcAft>
              <a:buClr>
                <a:schemeClr val="dk1"/>
              </a:buClr>
              <a:buSzPts val="2000"/>
              <a:buFont typeface="Tahoma"/>
              <a:buChar char="•"/>
            </a:pPr>
            <a:r>
              <a:rPr lang="en-US"/>
              <a:t>The customer care cost of a call + fix is $10 per call</a:t>
            </a:r>
            <a:endParaRPr/>
          </a:p>
          <a:p>
            <a:pPr indent="-257175" lvl="0" marL="257175" rtl="0" algn="l">
              <a:spcBef>
                <a:spcPts val="400"/>
              </a:spcBef>
              <a:spcAft>
                <a:spcPts val="0"/>
              </a:spcAft>
              <a:buClr>
                <a:schemeClr val="dk1"/>
              </a:buClr>
              <a:buSzPts val="2000"/>
              <a:buFont typeface="Tahoma"/>
              <a:buChar char="•"/>
            </a:pPr>
            <a:r>
              <a:rPr lang="en-US"/>
              <a:t>The network cost to implement the fix remotely is $1</a:t>
            </a:r>
            <a:endParaRPr/>
          </a:p>
          <a:p>
            <a:pPr indent="-257175" lvl="0" marL="257175" rtl="0" algn="l">
              <a:spcBef>
                <a:spcPts val="400"/>
              </a:spcBef>
              <a:spcAft>
                <a:spcPts val="0"/>
              </a:spcAft>
              <a:buClr>
                <a:schemeClr val="dk1"/>
              </a:buClr>
              <a:buSzPts val="2000"/>
              <a:buFont typeface="Tahoma"/>
              <a:buChar char="•"/>
            </a:pPr>
            <a:r>
              <a:rPr lang="en-US"/>
              <a:t>We could build a model – based on network diagnostics - to predict if a customer had a problem that was fixable via remote reboot</a:t>
            </a:r>
            <a:endParaRPr/>
          </a:p>
        </p:txBody>
      </p:sp>
      <p:sp>
        <p:nvSpPr>
          <p:cNvPr id="867" name="Google Shape;867;p6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pic>
        <p:nvPicPr>
          <p:cNvPr descr="Illustrate a scene where a frustrated customer is on the phone with customer service, visibly stressed out. The customer is holding a phone to their ear with one hand and gesturing in exasperation with the other. There are signal bars on the phone screen, showing only one bar to indicate poor reception. The background should be a home environment, perhaps a living room or a home office, to suggest that the customer is calling from home. The image should capture the essence of someone experiencing a network problem and seeking help." id="868" name="Google Shape;868;p67"/>
          <p:cNvPicPr preferRelativeResize="0"/>
          <p:nvPr/>
        </p:nvPicPr>
        <p:blipFill rotWithShape="1">
          <a:blip r:embed="rId3">
            <a:alphaModFix/>
          </a:blip>
          <a:srcRect b="0" l="0" r="0" t="0"/>
          <a:stretch/>
        </p:blipFill>
        <p:spPr>
          <a:xfrm>
            <a:off x="6113929" y="0"/>
            <a:ext cx="3012141" cy="3012141"/>
          </a:xfrm>
          <a:prstGeom prst="rect">
            <a:avLst/>
          </a:prstGeom>
          <a:noFill/>
          <a:ln>
            <a:noFill/>
          </a:ln>
        </p:spPr>
      </p:pic>
      <p:sp>
        <p:nvSpPr>
          <p:cNvPr id="869" name="Google Shape;869;p67"/>
          <p:cNvSpPr txBox="1"/>
          <p:nvPr/>
        </p:nvSpPr>
        <p:spPr>
          <a:xfrm>
            <a:off x="6039540" y="2842864"/>
            <a:ext cx="301214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E0D30"/>
              </a:buClr>
              <a:buSzPts val="800"/>
              <a:buFont typeface="Tahoma"/>
              <a:buNone/>
            </a:pPr>
            <a:r>
              <a:rPr lang="en-US" sz="800">
                <a:solidFill>
                  <a:schemeClr val="dk1"/>
                </a:solidFill>
                <a:latin typeface="Tahoma"/>
                <a:ea typeface="Tahoma"/>
                <a:cs typeface="Tahoma"/>
                <a:sym typeface="Tahoma"/>
              </a:rPr>
              <a:t>Dall-E:  “</a:t>
            </a:r>
            <a:r>
              <a:rPr b="0" i="0" lang="en-US" sz="800">
                <a:solidFill>
                  <a:srgbClr val="0D0D0D"/>
                </a:solidFill>
                <a:latin typeface="Tahoma"/>
                <a:ea typeface="Tahoma"/>
                <a:cs typeface="Tahoma"/>
                <a:sym typeface="Tahoma"/>
              </a:rPr>
              <a:t>image of customer calling customer care with a network problem”</a:t>
            </a:r>
            <a:endParaRPr sz="800">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68"/>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Case Study</a:t>
            </a:r>
            <a:endParaRPr/>
          </a:p>
        </p:txBody>
      </p:sp>
      <p:sp>
        <p:nvSpPr>
          <p:cNvPr id="876" name="Google Shape;876;p68"/>
          <p:cNvSpPr txBox="1"/>
          <p:nvPr>
            <p:ph idx="1" type="body"/>
          </p:nvPr>
        </p:nvSpPr>
        <p:spPr>
          <a:xfrm>
            <a:off x="231631" y="1145894"/>
            <a:ext cx="4174653" cy="569239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Tahoma"/>
              <a:buNone/>
            </a:pPr>
            <a:r>
              <a:rPr lang="en-US" sz="1800"/>
              <a:t>Modems in Broadband service: </a:t>
            </a:r>
            <a:endParaRPr/>
          </a:p>
          <a:p>
            <a:pPr indent="-257175" lvl="0" marL="257175" rtl="0" algn="l">
              <a:spcBef>
                <a:spcPts val="360"/>
              </a:spcBef>
              <a:spcAft>
                <a:spcPts val="0"/>
              </a:spcAft>
              <a:buClr>
                <a:schemeClr val="dk1"/>
              </a:buClr>
              <a:buSzPts val="1800"/>
              <a:buFont typeface="Tahoma"/>
              <a:buChar char="-"/>
            </a:pPr>
            <a:r>
              <a:rPr lang="en-US" sz="1800"/>
              <a:t>Build a model and sort by likelihood to have a problem</a:t>
            </a:r>
            <a:endParaRPr/>
          </a:p>
          <a:p>
            <a:pPr indent="-257175" lvl="0" marL="257175" rtl="0" algn="l">
              <a:spcBef>
                <a:spcPts val="360"/>
              </a:spcBef>
              <a:spcAft>
                <a:spcPts val="0"/>
              </a:spcAft>
              <a:buClr>
                <a:schemeClr val="dk1"/>
              </a:buClr>
              <a:buSzPts val="1800"/>
              <a:buFont typeface="Tahoma"/>
              <a:buChar char="-"/>
            </a:pPr>
            <a:r>
              <a:rPr lang="en-US" sz="1800"/>
              <a:t>Need to choose a threshold above which we will remotely reboot the router.</a:t>
            </a:r>
            <a:endParaRPr/>
          </a:p>
          <a:p>
            <a:pPr indent="-257175" lvl="0" marL="257175" rtl="0" algn="l">
              <a:spcBef>
                <a:spcPts val="360"/>
              </a:spcBef>
              <a:spcAft>
                <a:spcPts val="0"/>
              </a:spcAft>
              <a:buClr>
                <a:schemeClr val="dk1"/>
              </a:buClr>
              <a:buSzPts val="1800"/>
              <a:buFont typeface="Tahoma"/>
              <a:buChar char="-"/>
            </a:pPr>
            <a:r>
              <a:rPr lang="en-US" sz="1800"/>
              <a:t>The threshold we choose will determine how many routers we remotely reboot.  </a:t>
            </a:r>
            <a:endParaRPr/>
          </a:p>
          <a:p>
            <a:pPr indent="-257175" lvl="0" marL="257175" rtl="0" algn="l">
              <a:spcBef>
                <a:spcPts val="360"/>
              </a:spcBef>
              <a:spcAft>
                <a:spcPts val="0"/>
              </a:spcAft>
              <a:buClr>
                <a:schemeClr val="dk1"/>
              </a:buClr>
              <a:buSzPts val="1800"/>
              <a:buFont typeface="Tahoma"/>
              <a:buChar char="-"/>
            </a:pPr>
            <a:r>
              <a:rPr lang="en-US" sz="1800"/>
              <a:t>What does the cost/benefit matrix look like? </a:t>
            </a:r>
            <a:endParaRPr/>
          </a:p>
          <a:p>
            <a:pPr indent="-257175" lvl="0" marL="257175" rtl="0" algn="l">
              <a:spcBef>
                <a:spcPts val="360"/>
              </a:spcBef>
              <a:spcAft>
                <a:spcPts val="0"/>
              </a:spcAft>
              <a:buClr>
                <a:schemeClr val="dk1"/>
              </a:buClr>
              <a:buSzPts val="1800"/>
              <a:buFont typeface="Tahoma"/>
              <a:buChar char="-"/>
            </a:pPr>
            <a:r>
              <a:rPr lang="en-US" sz="1800"/>
              <a:t>What are the precision / recall for the three error matrices below? </a:t>
            </a:r>
            <a:endParaRPr/>
          </a:p>
          <a:p>
            <a:pPr indent="-257175" lvl="0" marL="257175" rtl="0" algn="l">
              <a:spcBef>
                <a:spcPts val="360"/>
              </a:spcBef>
              <a:spcAft>
                <a:spcPts val="0"/>
              </a:spcAft>
              <a:buClr>
                <a:schemeClr val="dk1"/>
              </a:buClr>
              <a:buSzPts val="1800"/>
              <a:buFont typeface="Tahoma"/>
              <a:buChar char="-"/>
            </a:pPr>
            <a:r>
              <a:rPr lang="en-US" sz="1800"/>
              <a:t>What is the F-measure at each level?</a:t>
            </a:r>
            <a:endParaRPr/>
          </a:p>
          <a:p>
            <a:pPr indent="-257175" lvl="0" marL="257175" rtl="0" algn="l">
              <a:spcBef>
                <a:spcPts val="360"/>
              </a:spcBef>
              <a:spcAft>
                <a:spcPts val="0"/>
              </a:spcAft>
              <a:buClr>
                <a:schemeClr val="dk1"/>
              </a:buClr>
              <a:buSzPts val="1800"/>
              <a:buFont typeface="Tahoma"/>
              <a:buChar char="-"/>
            </a:pPr>
            <a:r>
              <a:rPr lang="en-US" sz="1800"/>
              <a:t>What is the profit at each level?  </a:t>
            </a:r>
            <a:endParaRPr/>
          </a:p>
          <a:p>
            <a:pPr indent="-142875" lvl="0" marL="257175" rtl="0" algn="l">
              <a:spcBef>
                <a:spcPts val="360"/>
              </a:spcBef>
              <a:spcAft>
                <a:spcPts val="0"/>
              </a:spcAft>
              <a:buClr>
                <a:schemeClr val="dk1"/>
              </a:buClr>
              <a:buSzPts val="1800"/>
              <a:buFont typeface="Tahoma"/>
              <a:buNone/>
            </a:pPr>
            <a:r>
              <a:t/>
            </a:r>
            <a:endParaRPr sz="1800"/>
          </a:p>
        </p:txBody>
      </p:sp>
      <p:sp>
        <p:nvSpPr>
          <p:cNvPr id="877" name="Google Shape;877;p6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graphicFrame>
        <p:nvGraphicFramePr>
          <p:cNvPr id="878" name="Google Shape;878;p68"/>
          <p:cNvGraphicFramePr/>
          <p:nvPr/>
        </p:nvGraphicFramePr>
        <p:xfrm>
          <a:off x="4684058" y="3012141"/>
          <a:ext cx="3000000" cy="3000000"/>
        </p:xfrm>
        <a:graphic>
          <a:graphicData uri="http://schemas.openxmlformats.org/drawingml/2006/table">
            <a:tbl>
              <a:tblPr>
                <a:noFill/>
                <a:tableStyleId>{3E5F1C33-7A50-4F57-B663-8F283F88EFA9}</a:tableStyleId>
              </a:tblPr>
              <a:tblGrid>
                <a:gridCol w="1114000"/>
                <a:gridCol w="792500"/>
                <a:gridCol w="953250"/>
              </a:tblGrid>
              <a:tr h="326775">
                <a:tc>
                  <a:txBody>
                    <a:bodyPr/>
                    <a:lstStyle/>
                    <a:p>
                      <a:pPr indent="0" lvl="0" marL="0" marR="0" rtl="0" algn="ctr">
                        <a:lnSpc>
                          <a:spcPct val="100000"/>
                        </a:lnSpc>
                        <a:spcBef>
                          <a:spcPts val="0"/>
                        </a:spcBef>
                        <a:spcAft>
                          <a:spcPts val="0"/>
                        </a:spcAft>
                        <a:buClr>
                          <a:schemeClr val="hlink"/>
                        </a:buClr>
                        <a:buSzPts val="960"/>
                        <a:buFont typeface="Noto Sans Symbols"/>
                        <a:buNone/>
                      </a:pPr>
                      <a:r>
                        <a:rPr b="1" i="0" lang="en-US" sz="1200" u="none" cap="none" strike="noStrike">
                          <a:solidFill>
                            <a:schemeClr val="accent2"/>
                          </a:solidFill>
                          <a:latin typeface="Arial"/>
                          <a:ea typeface="Arial"/>
                          <a:cs typeface="Arial"/>
                          <a:sym typeface="Arial"/>
                        </a:rPr>
                        <a:t>Cut #1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960"/>
                        <a:buFont typeface="Noto Sans Symbols"/>
                        <a:buNone/>
                      </a:pPr>
                      <a:r>
                        <a:rPr b="0" i="0" lang="en-US" sz="1200" u="none" cap="none" strike="noStrike">
                          <a:solidFill>
                            <a:srgbClr val="7F7F7F"/>
                          </a:solidFill>
                          <a:latin typeface="Arial"/>
                          <a:ea typeface="Arial"/>
                          <a:cs typeface="Arial"/>
                          <a:sym typeface="Arial"/>
                        </a:rPr>
                        <a:t>Truth=1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960"/>
                        <a:buFont typeface="Noto Sans Symbols"/>
                        <a:buNone/>
                      </a:pPr>
                      <a:r>
                        <a:rPr b="0" i="0" lang="en-US" sz="1200" u="none" cap="none" strike="noStrike">
                          <a:solidFill>
                            <a:srgbClr val="7F7F7F"/>
                          </a:solidFill>
                          <a:latin typeface="Arial"/>
                          <a:ea typeface="Arial"/>
                          <a:cs typeface="Arial"/>
                          <a:sym typeface="Arial"/>
                        </a:rPr>
                        <a:t>Truth=0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3850">
                <a:tc>
                  <a:txBody>
                    <a:bodyPr/>
                    <a:lstStyle/>
                    <a:p>
                      <a:pPr indent="0" lvl="0" marL="0" marR="0" rtl="0" algn="l">
                        <a:lnSpc>
                          <a:spcPct val="100000"/>
                        </a:lnSpc>
                        <a:spcBef>
                          <a:spcPts val="0"/>
                        </a:spcBef>
                        <a:spcAft>
                          <a:spcPts val="0"/>
                        </a:spcAft>
                        <a:buClr>
                          <a:schemeClr val="hlink"/>
                        </a:buClr>
                        <a:buSzPts val="960"/>
                        <a:buFont typeface="Noto Sans Symbols"/>
                        <a:buNone/>
                      </a:pPr>
                      <a:r>
                        <a:rPr b="0" i="0" lang="en-US" sz="1200" u="none" cap="none" strike="noStrike">
                          <a:solidFill>
                            <a:srgbClr val="7F7F7F"/>
                          </a:solidFill>
                          <a:latin typeface="Arial"/>
                          <a:ea typeface="Arial"/>
                          <a:cs typeface="Arial"/>
                          <a:sym typeface="Arial"/>
                        </a:rPr>
                        <a:t>Pred=1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69696"/>
                    </a:solidFill>
                  </a:tcPr>
                </a:tc>
                <a:tc>
                  <a:txBody>
                    <a:bodyPr/>
                    <a:lstStyle/>
                    <a:p>
                      <a:pPr indent="0" lvl="0" marL="0" marR="0" rtl="0" algn="ctr">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3</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3850">
                <a:tc>
                  <a:txBody>
                    <a:bodyPr/>
                    <a:lstStyle/>
                    <a:p>
                      <a:pPr indent="0" lvl="0" marL="0" marR="0" rtl="0" algn="l">
                        <a:lnSpc>
                          <a:spcPct val="100000"/>
                        </a:lnSpc>
                        <a:spcBef>
                          <a:spcPts val="0"/>
                        </a:spcBef>
                        <a:spcAft>
                          <a:spcPts val="0"/>
                        </a:spcAft>
                        <a:buClr>
                          <a:schemeClr val="hlink"/>
                        </a:buClr>
                        <a:buSzPts val="960"/>
                        <a:buFont typeface="Noto Sans Symbols"/>
                        <a:buNone/>
                      </a:pPr>
                      <a:r>
                        <a:rPr b="0" i="0" lang="en-US" sz="1200" u="none" cap="none" strike="noStrike">
                          <a:solidFill>
                            <a:srgbClr val="7F7F7F"/>
                          </a:solidFill>
                          <a:latin typeface="Arial"/>
                          <a:ea typeface="Arial"/>
                          <a:cs typeface="Arial"/>
                          <a:sym typeface="Arial"/>
                        </a:rPr>
                        <a:t>Pred=0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8</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87</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69696"/>
                    </a:solidFill>
                  </a:tcPr>
                </a:tc>
              </a:tr>
            </a:tbl>
          </a:graphicData>
        </a:graphic>
      </p:graphicFrame>
      <p:graphicFrame>
        <p:nvGraphicFramePr>
          <p:cNvPr id="879" name="Google Shape;879;p68"/>
          <p:cNvGraphicFramePr/>
          <p:nvPr/>
        </p:nvGraphicFramePr>
        <p:xfrm>
          <a:off x="7775298" y="3251071"/>
          <a:ext cx="3000000" cy="3000000"/>
        </p:xfrm>
        <a:graphic>
          <a:graphicData uri="http://schemas.openxmlformats.org/drawingml/2006/table">
            <a:tbl>
              <a:tblPr bandRow="1" firstRow="1">
                <a:noFill/>
                <a:tableStyleId>{2F0E6020-6727-435A-9D21-A345EE5A230E}</a:tableStyleId>
              </a:tblPr>
              <a:tblGrid>
                <a:gridCol w="417750"/>
                <a:gridCol w="673050"/>
              </a:tblGrid>
              <a:tr h="292175">
                <a:tc>
                  <a:txBody>
                    <a:bodyPr/>
                    <a:lstStyle/>
                    <a:p>
                      <a:pPr indent="0" lvl="0" marL="0" marR="0" rtl="0" algn="ctr">
                        <a:spcBef>
                          <a:spcPts val="0"/>
                        </a:spcBef>
                        <a:spcAft>
                          <a:spcPts val="0"/>
                        </a:spcAft>
                        <a:buNone/>
                      </a:pPr>
                      <a:r>
                        <a:rPr b="1" i="0" lang="en-US" sz="1100" u="none" cap="none" strike="noStrike">
                          <a:solidFill>
                            <a:srgbClr val="000000"/>
                          </a:solidFill>
                          <a:latin typeface="Calibri"/>
                          <a:ea typeface="Calibri"/>
                          <a:cs typeface="Calibri"/>
                          <a:sym typeface="Calibri"/>
                        </a:rPr>
                        <a:t> Truth</a:t>
                      </a:r>
                      <a:endParaRPr/>
                    </a:p>
                  </a:txBody>
                  <a:tcPr marT="9525" marB="0" marR="9525" marL="9525" anchor="b"/>
                </a:tc>
                <a:tc>
                  <a:txBody>
                    <a:bodyPr/>
                    <a:lstStyle/>
                    <a:p>
                      <a:pPr indent="0" lvl="0" marL="0" marR="0" rtl="0" algn="l">
                        <a:spcBef>
                          <a:spcPts val="0"/>
                        </a:spcBef>
                        <a:spcAft>
                          <a:spcPts val="0"/>
                        </a:spcAft>
                        <a:buNone/>
                      </a:pPr>
                      <a:r>
                        <a:rPr b="1" i="0" lang="en-US" sz="1100" u="none" cap="none" strike="noStrike">
                          <a:solidFill>
                            <a:srgbClr val="000000"/>
                          </a:solidFill>
                          <a:latin typeface="Calibri"/>
                          <a:ea typeface="Calibri"/>
                          <a:cs typeface="Calibri"/>
                          <a:sym typeface="Calibri"/>
                        </a:rPr>
                        <a:t> Model Prediction</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0.901</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0.868</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0.725</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0.701</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0.605</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0.502</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0.475</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a:t>
                      </a:r>
                      <a:endParaRPr/>
                    </a:p>
                  </a:txBody>
                  <a:tcPr marT="9525" marB="0" marR="9525" marL="9525" anchor="b"/>
                </a:tc>
              </a:tr>
              <a:tr h="21387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a:t>
                      </a:r>
                      <a:endParaRPr/>
                    </a:p>
                  </a:txBody>
                  <a:tcPr marT="9525" marB="0" marR="9525" marL="9525" anchor="b"/>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a:t>
                      </a:r>
                      <a:endParaRPr/>
                    </a:p>
                  </a:txBody>
                  <a:tcPr marT="9525" marB="0" marR="9525" marL="9525" anchor="b"/>
                </a:tc>
              </a:tr>
            </a:tbl>
          </a:graphicData>
        </a:graphic>
      </p:graphicFrame>
      <p:graphicFrame>
        <p:nvGraphicFramePr>
          <p:cNvPr id="880" name="Google Shape;880;p68"/>
          <p:cNvGraphicFramePr/>
          <p:nvPr/>
        </p:nvGraphicFramePr>
        <p:xfrm>
          <a:off x="4684058" y="4075950"/>
          <a:ext cx="3000000" cy="3000000"/>
        </p:xfrm>
        <a:graphic>
          <a:graphicData uri="http://schemas.openxmlformats.org/drawingml/2006/table">
            <a:tbl>
              <a:tblPr>
                <a:noFill/>
                <a:tableStyleId>{3E5F1C33-7A50-4F57-B663-8F283F88EFA9}</a:tableStyleId>
              </a:tblPr>
              <a:tblGrid>
                <a:gridCol w="1114000"/>
                <a:gridCol w="792500"/>
                <a:gridCol w="953250"/>
              </a:tblGrid>
              <a:tr h="326775">
                <a:tc>
                  <a:txBody>
                    <a:bodyPr/>
                    <a:lstStyle/>
                    <a:p>
                      <a:pPr indent="0" lvl="0" marL="0" marR="0" rtl="0" algn="ctr">
                        <a:lnSpc>
                          <a:spcPct val="100000"/>
                        </a:lnSpc>
                        <a:spcBef>
                          <a:spcPts val="0"/>
                        </a:spcBef>
                        <a:spcAft>
                          <a:spcPts val="0"/>
                        </a:spcAft>
                        <a:buClr>
                          <a:schemeClr val="hlink"/>
                        </a:buClr>
                        <a:buSzPts val="960"/>
                        <a:buFont typeface="Noto Sans Symbols"/>
                        <a:buNone/>
                      </a:pPr>
                      <a:r>
                        <a:rPr b="1" i="0" lang="en-US" sz="1200" u="none" cap="none" strike="noStrike">
                          <a:solidFill>
                            <a:schemeClr val="accent2"/>
                          </a:solidFill>
                          <a:latin typeface="Arial"/>
                          <a:ea typeface="Arial"/>
                          <a:cs typeface="Arial"/>
                          <a:sym typeface="Arial"/>
                        </a:rPr>
                        <a:t>Cut #2</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960"/>
                        <a:buFont typeface="Noto Sans Symbols"/>
                        <a:buNone/>
                      </a:pPr>
                      <a:r>
                        <a:rPr b="0" i="0" lang="en-US" sz="1200" u="none" cap="none" strike="noStrike">
                          <a:solidFill>
                            <a:srgbClr val="7F7F7F"/>
                          </a:solidFill>
                          <a:latin typeface="Arial"/>
                          <a:ea typeface="Arial"/>
                          <a:cs typeface="Arial"/>
                          <a:sym typeface="Arial"/>
                        </a:rPr>
                        <a:t>Truth=1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960"/>
                        <a:buFont typeface="Noto Sans Symbols"/>
                        <a:buNone/>
                      </a:pPr>
                      <a:r>
                        <a:rPr b="0" i="0" lang="en-US" sz="1200" u="none" cap="none" strike="noStrike">
                          <a:solidFill>
                            <a:srgbClr val="7F7F7F"/>
                          </a:solidFill>
                          <a:latin typeface="Arial"/>
                          <a:ea typeface="Arial"/>
                          <a:cs typeface="Arial"/>
                          <a:sym typeface="Arial"/>
                        </a:rPr>
                        <a:t>Truth=0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3850">
                <a:tc>
                  <a:txBody>
                    <a:bodyPr/>
                    <a:lstStyle/>
                    <a:p>
                      <a:pPr indent="0" lvl="0" marL="0" marR="0" rtl="0" algn="l">
                        <a:lnSpc>
                          <a:spcPct val="100000"/>
                        </a:lnSpc>
                        <a:spcBef>
                          <a:spcPts val="0"/>
                        </a:spcBef>
                        <a:spcAft>
                          <a:spcPts val="0"/>
                        </a:spcAft>
                        <a:buClr>
                          <a:schemeClr val="hlink"/>
                        </a:buClr>
                        <a:buSzPts val="960"/>
                        <a:buFont typeface="Noto Sans Symbols"/>
                        <a:buNone/>
                      </a:pPr>
                      <a:r>
                        <a:rPr b="0" i="0" lang="en-US" sz="1200" u="none" cap="none" strike="noStrike">
                          <a:solidFill>
                            <a:srgbClr val="7F7F7F"/>
                          </a:solidFill>
                          <a:latin typeface="Arial"/>
                          <a:ea typeface="Arial"/>
                          <a:cs typeface="Arial"/>
                          <a:sym typeface="Arial"/>
                        </a:rPr>
                        <a:t>Pred=1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69696"/>
                    </a:solidFill>
                  </a:tcPr>
                </a:tc>
                <a:tc>
                  <a:txBody>
                    <a:bodyPr/>
                    <a:lstStyle/>
                    <a:p>
                      <a:pPr indent="0" lvl="0" marL="0" marR="0" rtl="0" algn="ctr">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 20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3850">
                <a:tc>
                  <a:txBody>
                    <a:bodyPr/>
                    <a:lstStyle/>
                    <a:p>
                      <a:pPr indent="0" lvl="0" marL="0" marR="0" rtl="0" algn="l">
                        <a:lnSpc>
                          <a:spcPct val="100000"/>
                        </a:lnSpc>
                        <a:spcBef>
                          <a:spcPts val="0"/>
                        </a:spcBef>
                        <a:spcAft>
                          <a:spcPts val="0"/>
                        </a:spcAft>
                        <a:buClr>
                          <a:schemeClr val="hlink"/>
                        </a:buClr>
                        <a:buSzPts val="960"/>
                        <a:buFont typeface="Noto Sans Symbols"/>
                        <a:buNone/>
                      </a:pPr>
                      <a:r>
                        <a:rPr b="0" i="0" lang="en-US" sz="1200" u="none" cap="none" strike="noStrike">
                          <a:solidFill>
                            <a:srgbClr val="7F7F7F"/>
                          </a:solidFill>
                          <a:latin typeface="Arial"/>
                          <a:ea typeface="Arial"/>
                          <a:cs typeface="Arial"/>
                          <a:sym typeface="Arial"/>
                        </a:rPr>
                        <a:t>Pred=0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70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69696"/>
                    </a:solidFill>
                  </a:tcPr>
                </a:tc>
              </a:tr>
            </a:tbl>
          </a:graphicData>
        </a:graphic>
      </p:graphicFrame>
      <p:graphicFrame>
        <p:nvGraphicFramePr>
          <p:cNvPr id="881" name="Google Shape;881;p68"/>
          <p:cNvGraphicFramePr/>
          <p:nvPr/>
        </p:nvGraphicFramePr>
        <p:xfrm>
          <a:off x="4670611" y="5139760"/>
          <a:ext cx="3000000" cy="3000000"/>
        </p:xfrm>
        <a:graphic>
          <a:graphicData uri="http://schemas.openxmlformats.org/drawingml/2006/table">
            <a:tbl>
              <a:tblPr>
                <a:noFill/>
                <a:tableStyleId>{3E5F1C33-7A50-4F57-B663-8F283F88EFA9}</a:tableStyleId>
              </a:tblPr>
              <a:tblGrid>
                <a:gridCol w="1114000"/>
                <a:gridCol w="792500"/>
                <a:gridCol w="953250"/>
              </a:tblGrid>
              <a:tr h="326775">
                <a:tc>
                  <a:txBody>
                    <a:bodyPr/>
                    <a:lstStyle/>
                    <a:p>
                      <a:pPr indent="0" lvl="0" marL="0" marR="0" rtl="0" algn="ctr">
                        <a:lnSpc>
                          <a:spcPct val="100000"/>
                        </a:lnSpc>
                        <a:spcBef>
                          <a:spcPts val="0"/>
                        </a:spcBef>
                        <a:spcAft>
                          <a:spcPts val="0"/>
                        </a:spcAft>
                        <a:buClr>
                          <a:schemeClr val="hlink"/>
                        </a:buClr>
                        <a:buSzPts val="960"/>
                        <a:buFont typeface="Noto Sans Symbols"/>
                        <a:buNone/>
                      </a:pPr>
                      <a:r>
                        <a:rPr b="1" i="0" lang="en-US" sz="1200" u="none" cap="none" strike="noStrike">
                          <a:solidFill>
                            <a:schemeClr val="accent2"/>
                          </a:solidFill>
                          <a:latin typeface="Arial"/>
                          <a:ea typeface="Arial"/>
                          <a:cs typeface="Arial"/>
                          <a:sym typeface="Arial"/>
                        </a:rPr>
                        <a:t>Cut #3</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960"/>
                        <a:buFont typeface="Noto Sans Symbols"/>
                        <a:buNone/>
                      </a:pPr>
                      <a:r>
                        <a:rPr b="0" i="0" lang="en-US" sz="1200" u="none" cap="none" strike="noStrike">
                          <a:solidFill>
                            <a:srgbClr val="7F7F7F"/>
                          </a:solidFill>
                          <a:latin typeface="Arial"/>
                          <a:ea typeface="Arial"/>
                          <a:cs typeface="Arial"/>
                          <a:sym typeface="Arial"/>
                        </a:rPr>
                        <a:t>Truth=1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960"/>
                        <a:buFont typeface="Noto Sans Symbols"/>
                        <a:buNone/>
                      </a:pPr>
                      <a:r>
                        <a:rPr b="0" i="0" lang="en-US" sz="1200" u="none" cap="none" strike="noStrike">
                          <a:solidFill>
                            <a:srgbClr val="7F7F7F"/>
                          </a:solidFill>
                          <a:latin typeface="Arial"/>
                          <a:ea typeface="Arial"/>
                          <a:cs typeface="Arial"/>
                          <a:sym typeface="Arial"/>
                        </a:rPr>
                        <a:t>Truth=0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3850">
                <a:tc>
                  <a:txBody>
                    <a:bodyPr/>
                    <a:lstStyle/>
                    <a:p>
                      <a:pPr indent="0" lvl="0" marL="0" marR="0" rtl="0" algn="l">
                        <a:lnSpc>
                          <a:spcPct val="100000"/>
                        </a:lnSpc>
                        <a:spcBef>
                          <a:spcPts val="0"/>
                        </a:spcBef>
                        <a:spcAft>
                          <a:spcPts val="0"/>
                        </a:spcAft>
                        <a:buClr>
                          <a:schemeClr val="hlink"/>
                        </a:buClr>
                        <a:buSzPts val="960"/>
                        <a:buFont typeface="Noto Sans Symbols"/>
                        <a:buNone/>
                      </a:pPr>
                      <a:r>
                        <a:rPr b="0" i="0" lang="en-US" sz="1200" u="none" cap="none" strike="noStrike">
                          <a:solidFill>
                            <a:srgbClr val="7F7F7F"/>
                          </a:solidFill>
                          <a:latin typeface="Arial"/>
                          <a:ea typeface="Arial"/>
                          <a:cs typeface="Arial"/>
                          <a:sym typeface="Arial"/>
                        </a:rPr>
                        <a:t>Pred=1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8</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69696"/>
                    </a:solidFill>
                  </a:tcPr>
                </a:tc>
                <a:tc>
                  <a:txBody>
                    <a:bodyPr/>
                    <a:lstStyle/>
                    <a:p>
                      <a:pPr indent="0" lvl="0" marL="0" marR="0" rtl="0" algn="ctr">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 60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3850">
                <a:tc>
                  <a:txBody>
                    <a:bodyPr/>
                    <a:lstStyle/>
                    <a:p>
                      <a:pPr indent="0" lvl="0" marL="0" marR="0" rtl="0" algn="l">
                        <a:lnSpc>
                          <a:spcPct val="100000"/>
                        </a:lnSpc>
                        <a:spcBef>
                          <a:spcPts val="0"/>
                        </a:spcBef>
                        <a:spcAft>
                          <a:spcPts val="0"/>
                        </a:spcAft>
                        <a:buClr>
                          <a:schemeClr val="hlink"/>
                        </a:buClr>
                        <a:buSzPts val="960"/>
                        <a:buFont typeface="Noto Sans Symbols"/>
                        <a:buNone/>
                      </a:pPr>
                      <a:r>
                        <a:rPr b="0" i="0" lang="en-US" sz="1200" u="none" cap="none" strike="noStrike">
                          <a:solidFill>
                            <a:srgbClr val="7F7F7F"/>
                          </a:solidFill>
                          <a:latin typeface="Arial"/>
                          <a:ea typeface="Arial"/>
                          <a:cs typeface="Arial"/>
                          <a:sym typeface="Arial"/>
                        </a:rPr>
                        <a:t>Pred=0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960"/>
                        <a:buFont typeface="Noto Sans Symbols"/>
                        <a:buNone/>
                      </a:pPr>
                      <a:r>
                        <a:rPr b="0" i="0" lang="en-US" sz="1200" u="none" cap="none" strike="noStrike">
                          <a:solidFill>
                            <a:schemeClr val="dk1"/>
                          </a:solidFill>
                          <a:latin typeface="Arial"/>
                          <a:ea typeface="Arial"/>
                          <a:cs typeface="Arial"/>
                          <a:sym typeface="Arial"/>
                        </a:rPr>
                        <a:t>30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69696"/>
                    </a:solidFill>
                  </a:tcPr>
                </a:tc>
              </a:tr>
            </a:tbl>
          </a:graphicData>
        </a:graphic>
      </p:graphicFrame>
      <p:pic>
        <p:nvPicPr>
          <p:cNvPr descr="Depict a highly detailed and realistic scene of an adult customer on the phone with customer service, showing signs of frustration due to a network problem. The customer is in a home setting, either a living room or a home office, holding a smartphone to their ear. The smartphone screen visibly displays poor signal strength, with only one bar. The customer's other hand is raised in a gesture of exasperation. The environment should look very detailed and true-to-life, with household items and furniture around, to give the impression of a real-world scenario." id="882" name="Google Shape;882;p68"/>
          <p:cNvPicPr preferRelativeResize="0"/>
          <p:nvPr/>
        </p:nvPicPr>
        <p:blipFill rotWithShape="1">
          <a:blip r:embed="rId3">
            <a:alphaModFix/>
          </a:blip>
          <a:srcRect b="0" l="0" r="0" t="0"/>
          <a:stretch/>
        </p:blipFill>
        <p:spPr>
          <a:xfrm>
            <a:off x="6409764" y="130640"/>
            <a:ext cx="2133599" cy="2133599"/>
          </a:xfrm>
          <a:prstGeom prst="rect">
            <a:avLst/>
          </a:prstGeom>
          <a:noFill/>
          <a:ln>
            <a:noFill/>
          </a:ln>
        </p:spPr>
      </p:pic>
      <p:sp>
        <p:nvSpPr>
          <p:cNvPr id="883" name="Google Shape;883;p68"/>
          <p:cNvSpPr txBox="1"/>
          <p:nvPr/>
        </p:nvSpPr>
        <p:spPr>
          <a:xfrm>
            <a:off x="5970492" y="2283349"/>
            <a:ext cx="301214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E0D30"/>
              </a:buClr>
              <a:buSzPts val="800"/>
              <a:buFont typeface="Tahoma"/>
              <a:buNone/>
            </a:pPr>
            <a:r>
              <a:rPr lang="en-US" sz="800">
                <a:solidFill>
                  <a:schemeClr val="dk1"/>
                </a:solidFill>
                <a:latin typeface="Tahoma"/>
                <a:ea typeface="Tahoma"/>
                <a:cs typeface="Tahoma"/>
                <a:sym typeface="Tahoma"/>
              </a:rPr>
              <a:t>Dall-E:  “</a:t>
            </a:r>
            <a:r>
              <a:rPr b="0" i="0" lang="en-US" sz="800">
                <a:solidFill>
                  <a:srgbClr val="0D0D0D"/>
                </a:solidFill>
                <a:latin typeface="Tahoma"/>
                <a:ea typeface="Tahoma"/>
                <a:cs typeface="Tahoma"/>
                <a:sym typeface="Tahoma"/>
              </a:rPr>
              <a:t>can you make the image more realistic and less cartoony?”</a:t>
            </a:r>
            <a:endParaRPr sz="800">
              <a:solidFill>
                <a:schemeClr val="dk1"/>
              </a:solidFill>
              <a:latin typeface="Tahoma"/>
              <a:ea typeface="Tahoma"/>
              <a:cs typeface="Tahoma"/>
              <a:sym typeface="Tahoma"/>
            </a:endParaRPr>
          </a:p>
        </p:txBody>
      </p:sp>
      <p:sp>
        <p:nvSpPr>
          <p:cNvPr id="884" name="Google Shape;884;p68"/>
          <p:cNvSpPr txBox="1"/>
          <p:nvPr/>
        </p:nvSpPr>
        <p:spPr>
          <a:xfrm>
            <a:off x="5474564" y="2696044"/>
            <a:ext cx="1433790" cy="276999"/>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200"/>
              <a:buFont typeface="Tahoma"/>
              <a:buNone/>
            </a:pPr>
            <a:r>
              <a:rPr lang="en-US" sz="1200">
                <a:solidFill>
                  <a:schemeClr val="dk1"/>
                </a:solidFill>
                <a:latin typeface="Tahoma"/>
                <a:ea typeface="Tahoma"/>
                <a:cs typeface="Tahoma"/>
                <a:sym typeface="Tahoma"/>
              </a:rPr>
              <a:t>TP/FP given in %s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69"/>
          <p:cNvSpPr txBox="1"/>
          <p:nvPr>
            <p:ph type="title"/>
          </p:nvPr>
        </p:nvSpPr>
        <p:spPr>
          <a:xfrm>
            <a:off x="457200" y="87390"/>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Profit Curves</a:t>
            </a:r>
            <a:endParaRPr/>
          </a:p>
        </p:txBody>
      </p:sp>
      <p:sp>
        <p:nvSpPr>
          <p:cNvPr id="891" name="Google Shape;891;p69"/>
          <p:cNvSpPr txBox="1"/>
          <p:nvPr>
            <p:ph idx="1" type="body"/>
          </p:nvPr>
        </p:nvSpPr>
        <p:spPr>
          <a:xfrm>
            <a:off x="457200" y="850601"/>
            <a:ext cx="8111765" cy="1080278"/>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This brings us to YAC (yet another curve) that tries to incorporate the idea of profit and expected value into the classifier.  </a:t>
            </a:r>
            <a:endParaRPr/>
          </a:p>
        </p:txBody>
      </p:sp>
      <p:sp>
        <p:nvSpPr>
          <p:cNvPr id="892" name="Google Shape;892;p6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pic>
        <p:nvPicPr>
          <p:cNvPr descr="A graph of a number of individuals&#10;&#10;Description automatically generated with medium confidence" id="893" name="Google Shape;893;p69"/>
          <p:cNvPicPr preferRelativeResize="0"/>
          <p:nvPr/>
        </p:nvPicPr>
        <p:blipFill rotWithShape="1">
          <a:blip r:embed="rId3">
            <a:alphaModFix/>
          </a:blip>
          <a:srcRect b="0" l="0" r="0" t="0"/>
          <a:stretch/>
        </p:blipFill>
        <p:spPr>
          <a:xfrm>
            <a:off x="1987696" y="1584509"/>
            <a:ext cx="6356386" cy="4854485"/>
          </a:xfrm>
          <a:prstGeom prst="rect">
            <a:avLst/>
          </a:prstGeom>
          <a:noFill/>
          <a:ln>
            <a:noFill/>
          </a:ln>
        </p:spPr>
      </p:pic>
      <p:sp>
        <p:nvSpPr>
          <p:cNvPr id="894" name="Google Shape;894;p69"/>
          <p:cNvSpPr txBox="1"/>
          <p:nvPr/>
        </p:nvSpPr>
        <p:spPr>
          <a:xfrm>
            <a:off x="7426685" y="6441735"/>
            <a:ext cx="848309" cy="276999"/>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200"/>
              <a:buFont typeface="Tahoma"/>
              <a:buNone/>
            </a:pPr>
            <a:r>
              <a:rPr lang="en-US" sz="1200">
                <a:solidFill>
                  <a:schemeClr val="dk1"/>
                </a:solidFill>
                <a:latin typeface="Tahoma"/>
                <a:ea typeface="Tahoma"/>
                <a:cs typeface="Tahoma"/>
                <a:sym typeface="Tahoma"/>
              </a:rPr>
              <a:t>DSB p213</a:t>
            </a:r>
            <a:endParaRPr/>
          </a:p>
        </p:txBody>
      </p:sp>
      <p:sp>
        <p:nvSpPr>
          <p:cNvPr id="895" name="Google Shape;895;p69"/>
          <p:cNvSpPr txBox="1"/>
          <p:nvPr/>
        </p:nvSpPr>
        <p:spPr>
          <a:xfrm>
            <a:off x="111762" y="3148551"/>
            <a:ext cx="1875934" cy="1169551"/>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400"/>
              <a:buFont typeface="Tahoma"/>
              <a:buNone/>
            </a:pPr>
            <a:r>
              <a:rPr lang="en-US" sz="1400">
                <a:solidFill>
                  <a:schemeClr val="dk1"/>
                </a:solidFill>
                <a:latin typeface="Tahoma"/>
                <a:ea typeface="Tahoma"/>
                <a:cs typeface="Tahoma"/>
                <a:sym typeface="Tahoma"/>
              </a:rPr>
              <a:t>How this is done is very problem specific and typically requires many (informed) assumptions!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7"/>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Complexity vs. Error</a:t>
            </a:r>
            <a:endParaRPr/>
          </a:p>
        </p:txBody>
      </p:sp>
      <p:pic>
        <p:nvPicPr>
          <p:cNvPr id="174" name="Google Shape;174;p7"/>
          <p:cNvPicPr preferRelativeResize="0"/>
          <p:nvPr>
            <p:ph idx="1" type="body"/>
          </p:nvPr>
        </p:nvPicPr>
        <p:blipFill rotWithShape="1">
          <a:blip r:embed="rId3">
            <a:alphaModFix/>
          </a:blip>
          <a:srcRect b="0" l="0" r="0" t="0"/>
          <a:stretch/>
        </p:blipFill>
        <p:spPr>
          <a:xfrm>
            <a:off x="317500" y="1132006"/>
            <a:ext cx="6680200" cy="3314700"/>
          </a:xfrm>
          <a:prstGeom prst="rect">
            <a:avLst/>
          </a:prstGeom>
          <a:noFill/>
          <a:ln>
            <a:noFill/>
          </a:ln>
        </p:spPr>
      </p:pic>
      <p:sp>
        <p:nvSpPr>
          <p:cNvPr id="175" name="Google Shape;175;p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
        <p:nvSpPr>
          <p:cNvPr id="176" name="Google Shape;176;p7"/>
          <p:cNvSpPr txBox="1"/>
          <p:nvPr/>
        </p:nvSpPr>
        <p:spPr>
          <a:xfrm>
            <a:off x="1381037" y="4968755"/>
            <a:ext cx="6680200" cy="929485"/>
          </a:xfrm>
          <a:prstGeom prst="rect">
            <a:avLst/>
          </a:prstGeom>
          <a:solidFill>
            <a:srgbClr val="D0D0EF"/>
          </a:solid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E0D30"/>
              </a:buClr>
              <a:buSzPts val="1600"/>
              <a:buFont typeface="Tahoma"/>
              <a:buNone/>
            </a:pPr>
            <a:r>
              <a:rPr b="0" i="0" lang="en-US" sz="1600" u="none" cap="none" strike="noStrike">
                <a:solidFill>
                  <a:schemeClr val="dk1"/>
                </a:solidFill>
                <a:latin typeface="Tahoma"/>
                <a:ea typeface="Tahoma"/>
                <a:cs typeface="Tahoma"/>
                <a:sym typeface="Tahoma"/>
              </a:rPr>
              <a:t>This is one of the most important concepts of machine learning</a:t>
            </a:r>
            <a:endParaRPr/>
          </a:p>
          <a:p>
            <a:pPr indent="-285750" lvl="0" marL="285750" marR="0" rtl="0" algn="ctr">
              <a:spcBef>
                <a:spcPts val="320"/>
              </a:spcBef>
              <a:spcAft>
                <a:spcPts val="0"/>
              </a:spcAft>
              <a:buClr>
                <a:srgbClr val="8E0D30"/>
              </a:buClr>
              <a:buSzPts val="1600"/>
              <a:buFont typeface="Tahoma"/>
              <a:buChar char="•"/>
            </a:pPr>
            <a:r>
              <a:rPr b="0" i="0" lang="en-US" sz="1600" u="none" cap="none" strike="noStrike">
                <a:solidFill>
                  <a:schemeClr val="dk1"/>
                </a:solidFill>
                <a:latin typeface="Tahoma"/>
                <a:ea typeface="Tahoma"/>
                <a:cs typeface="Tahoma"/>
                <a:sym typeface="Tahoma"/>
              </a:rPr>
              <a:t>Models always get better with more data or more complexity</a:t>
            </a:r>
            <a:endParaRPr/>
          </a:p>
          <a:p>
            <a:pPr indent="-285750" lvl="0" marL="285750" marR="0" rtl="0" algn="ctr">
              <a:spcBef>
                <a:spcPts val="320"/>
              </a:spcBef>
              <a:spcAft>
                <a:spcPts val="0"/>
              </a:spcAft>
              <a:buClr>
                <a:srgbClr val="8E0D30"/>
              </a:buClr>
              <a:buSzPts val="1600"/>
              <a:buFont typeface="Tahoma"/>
              <a:buChar char="•"/>
            </a:pPr>
            <a:r>
              <a:rPr b="0" i="0" lang="en-US" sz="1600" u="none" cap="none" strike="noStrike">
                <a:solidFill>
                  <a:schemeClr val="dk1"/>
                </a:solidFill>
                <a:latin typeface="Tahoma"/>
                <a:ea typeface="Tahoma"/>
                <a:cs typeface="Tahoma"/>
                <a:sym typeface="Tahoma"/>
              </a:rPr>
              <a:t>But need holdout data to optimize generalizability</a:t>
            </a:r>
            <a:endParaRPr/>
          </a:p>
        </p:txBody>
      </p:sp>
      <p:pic>
        <p:nvPicPr>
          <p:cNvPr descr="A yellow light bulb with black lines&#10;&#10;Description automatically generated" id="177" name="Google Shape;177;p7"/>
          <p:cNvPicPr preferRelativeResize="0"/>
          <p:nvPr/>
        </p:nvPicPr>
        <p:blipFill rotWithShape="1">
          <a:blip r:embed="rId4">
            <a:alphaModFix/>
          </a:blip>
          <a:srcRect b="0" l="0" r="0" t="0"/>
          <a:stretch/>
        </p:blipFill>
        <p:spPr>
          <a:xfrm>
            <a:off x="8061237" y="0"/>
            <a:ext cx="1099825" cy="1133107"/>
          </a:xfrm>
          <a:prstGeom prst="rect">
            <a:avLst/>
          </a:prstGeom>
          <a:noFill/>
          <a:ln>
            <a:noFill/>
          </a:ln>
        </p:spPr>
      </p:pic>
      <p:sp>
        <p:nvSpPr>
          <p:cNvPr id="178" name="Google Shape;178;p7"/>
          <p:cNvSpPr txBox="1"/>
          <p:nvPr/>
        </p:nvSpPr>
        <p:spPr>
          <a:xfrm>
            <a:off x="6581829" y="1948721"/>
            <a:ext cx="2400300" cy="1200329"/>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200"/>
              <a:buFont typeface="Tahoma"/>
              <a:buNone/>
            </a:pPr>
            <a:r>
              <a:rPr b="0" i="0" lang="en-US" sz="1200" u="none" cap="none" strike="noStrike">
                <a:solidFill>
                  <a:schemeClr val="dk1"/>
                </a:solidFill>
                <a:latin typeface="Tahoma"/>
                <a:ea typeface="Tahoma"/>
                <a:cs typeface="Tahoma"/>
                <a:sym typeface="Tahoma"/>
              </a:rPr>
              <a:t>Overfitting: model is too comples: the model fits great on the training data but doesn’t generalize to holdout data because it is “memorizing” the training data. </a:t>
            </a:r>
            <a:endParaRPr/>
          </a:p>
        </p:txBody>
      </p:sp>
      <p:cxnSp>
        <p:nvCxnSpPr>
          <p:cNvPr id="179" name="Google Shape;179;p7"/>
          <p:cNvCxnSpPr/>
          <p:nvPr/>
        </p:nvCxnSpPr>
        <p:spPr>
          <a:xfrm rot="10800000">
            <a:off x="5899638" y="1579297"/>
            <a:ext cx="682191" cy="744563"/>
          </a:xfrm>
          <a:prstGeom prst="straightConnector1">
            <a:avLst/>
          </a:prstGeom>
          <a:noFill/>
          <a:ln cap="flat" cmpd="sng" w="9525">
            <a:solidFill>
              <a:srgbClr val="2E2E97"/>
            </a:solidFill>
            <a:prstDash val="solid"/>
            <a:round/>
            <a:headEnd len="sm" w="sm" type="none"/>
            <a:tailEnd len="med" w="med" type="triangle"/>
          </a:ln>
        </p:spPr>
      </p:cxnSp>
      <p:cxnSp>
        <p:nvCxnSpPr>
          <p:cNvPr id="180" name="Google Shape;180;p7"/>
          <p:cNvCxnSpPr/>
          <p:nvPr/>
        </p:nvCxnSpPr>
        <p:spPr>
          <a:xfrm flipH="1">
            <a:off x="5961185" y="2330636"/>
            <a:ext cx="620644" cy="884542"/>
          </a:xfrm>
          <a:prstGeom prst="straightConnector1">
            <a:avLst/>
          </a:prstGeom>
          <a:noFill/>
          <a:ln cap="flat" cmpd="sng" w="9525">
            <a:solidFill>
              <a:srgbClr val="2E2E97"/>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70"/>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Cost / Benefit Matrix</a:t>
            </a:r>
            <a:endParaRPr/>
          </a:p>
        </p:txBody>
      </p:sp>
      <p:sp>
        <p:nvSpPr>
          <p:cNvPr id="902" name="Google Shape;902;p70"/>
          <p:cNvSpPr txBox="1"/>
          <p:nvPr>
            <p:ph idx="1" type="body"/>
          </p:nvPr>
        </p:nvSpPr>
        <p:spPr>
          <a:xfrm>
            <a:off x="457200" y="1021899"/>
            <a:ext cx="8229600" cy="4814202"/>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It can get even more complicated</a:t>
            </a:r>
            <a:endParaRPr/>
          </a:p>
          <a:p>
            <a:pPr indent="-214312" lvl="1" marL="557213" rtl="0" algn="l">
              <a:spcBef>
                <a:spcPts val="360"/>
              </a:spcBef>
              <a:spcAft>
                <a:spcPts val="0"/>
              </a:spcAft>
              <a:buClr>
                <a:schemeClr val="dk1"/>
              </a:buClr>
              <a:buSzPts val="1800"/>
              <a:buFont typeface="Tahoma"/>
              <a:buChar char="–"/>
            </a:pPr>
            <a:r>
              <a:rPr lang="en-US"/>
              <a:t>Charity example:  what assumptions are you making with this matrix? </a:t>
            </a:r>
            <a:endParaRPr/>
          </a:p>
          <a:p>
            <a:pPr indent="-130175" lvl="0" marL="257175" rtl="0" algn="l">
              <a:spcBef>
                <a:spcPts val="400"/>
              </a:spcBef>
              <a:spcAft>
                <a:spcPts val="0"/>
              </a:spcAft>
              <a:buClr>
                <a:schemeClr val="dk1"/>
              </a:buClr>
              <a:buSzPts val="2000"/>
              <a:buFont typeface="Tahoma"/>
              <a:buNone/>
            </a:pPr>
            <a:r>
              <a:t/>
            </a:r>
            <a:endParaRPr/>
          </a:p>
        </p:txBody>
      </p:sp>
      <p:sp>
        <p:nvSpPr>
          <p:cNvPr id="903" name="Google Shape;903;p7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graphicFrame>
        <p:nvGraphicFramePr>
          <p:cNvPr id="904" name="Google Shape;904;p70"/>
          <p:cNvGraphicFramePr/>
          <p:nvPr/>
        </p:nvGraphicFramePr>
        <p:xfrm>
          <a:off x="1576346" y="2405019"/>
          <a:ext cx="3000000" cy="3000000"/>
        </p:xfrm>
        <a:graphic>
          <a:graphicData uri="http://schemas.openxmlformats.org/drawingml/2006/table">
            <a:tbl>
              <a:tblPr>
                <a:noFill/>
                <a:tableStyleId>{3E5F1C33-7A50-4F57-B663-8F283F88EFA9}</a:tableStyleId>
              </a:tblPr>
              <a:tblGrid>
                <a:gridCol w="2189125"/>
                <a:gridCol w="1868675"/>
                <a:gridCol w="1933500"/>
              </a:tblGrid>
              <a:tr h="228600">
                <a:tc>
                  <a:txBody>
                    <a:bodyPr/>
                    <a:lstStyle/>
                    <a:p>
                      <a:pPr indent="0" lvl="0" marL="0" marR="0" rtl="0" algn="ctr">
                        <a:lnSpc>
                          <a:spcPct val="100000"/>
                        </a:lnSpc>
                        <a:spcBef>
                          <a:spcPts val="0"/>
                        </a:spcBef>
                        <a:spcAft>
                          <a:spcPts val="0"/>
                        </a:spcAft>
                        <a:buClr>
                          <a:schemeClr val="folHlink"/>
                        </a:buClr>
                        <a:buSzPts val="1080"/>
                        <a:buFont typeface="Noto Sans Symbols"/>
                        <a:buNone/>
                      </a:pPr>
                      <a:r>
                        <a:t/>
                      </a:r>
                      <a:endParaRPr b="0" i="0" sz="1800" u="none" cap="none" strike="noStrike">
                        <a:solidFill>
                          <a:schemeClr val="dk1"/>
                        </a:solidFill>
                        <a:latin typeface="Calibri"/>
                        <a:ea typeface="Calibri"/>
                        <a:cs typeface="Calibri"/>
                        <a:sym typeface="Calibri"/>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Response= +</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Response = -</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Solicitation = Y</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B(Y,+) = 9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B(Y,-) = -1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427050">
                <a:tc>
                  <a:txBody>
                    <a:bodyPr/>
                    <a:lstStyle/>
                    <a:p>
                      <a:pPr indent="0" lvl="0" marL="0" marR="0" rtl="0" algn="ctr">
                        <a:lnSpc>
                          <a:spcPct val="100000"/>
                        </a:lnSpc>
                        <a:spcBef>
                          <a:spcPts val="0"/>
                        </a:spcBef>
                        <a:spcAft>
                          <a:spcPts val="0"/>
                        </a:spcAft>
                        <a:buClr>
                          <a:schemeClr val="folHlink"/>
                        </a:buClr>
                        <a:buSzPts val="1080"/>
                        <a:buFont typeface="Noto Sans Symbols"/>
                        <a:buNone/>
                      </a:pPr>
                      <a:r>
                        <a:rPr b="0" i="0" lang="en-US" sz="1800" u="none" cap="none" strike="noStrike">
                          <a:solidFill>
                            <a:schemeClr val="dk1"/>
                          </a:solidFill>
                          <a:latin typeface="Calibri"/>
                          <a:ea typeface="Calibri"/>
                          <a:cs typeface="Calibri"/>
                          <a:sym typeface="Calibri"/>
                        </a:rPr>
                        <a:t>Solicitation = N</a:t>
                      </a:r>
                      <a:endParaRPr b="0" baseline="-25000" i="0" sz="1800" u="none" cap="none" strike="noStrike">
                        <a:solidFill>
                          <a:schemeClr val="dk1"/>
                        </a:solidFill>
                        <a:latin typeface="Calibri"/>
                        <a:ea typeface="Calibri"/>
                        <a:cs typeface="Calibri"/>
                        <a:sym typeface="Calibri"/>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B(N,) = 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folHlink"/>
                        </a:buClr>
                        <a:buSzPts val="1080"/>
                        <a:buFont typeface="Noto Sans Symbols"/>
                        <a:buNone/>
                      </a:pPr>
                      <a:r>
                        <a:rPr b="1" i="0" lang="en-US" sz="1800" u="none" cap="none" strike="noStrike">
                          <a:solidFill>
                            <a:schemeClr val="dk1"/>
                          </a:solidFill>
                          <a:latin typeface="Calibri"/>
                          <a:ea typeface="Calibri"/>
                          <a:cs typeface="Calibri"/>
                          <a:sym typeface="Calibri"/>
                        </a:rPr>
                        <a:t>B(N,-) = 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71"/>
          <p:cNvSpPr txBox="1"/>
          <p:nvPr>
            <p:ph type="title"/>
          </p:nvPr>
        </p:nvSpPr>
        <p:spPr>
          <a:xfrm>
            <a:off x="304800" y="216898"/>
            <a:ext cx="8229600" cy="68548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Expected value for each example: Different Benefits</a:t>
            </a:r>
            <a:endParaRPr/>
          </a:p>
        </p:txBody>
      </p:sp>
      <p:graphicFrame>
        <p:nvGraphicFramePr>
          <p:cNvPr id="911" name="Google Shape;911;p71"/>
          <p:cNvGraphicFramePr/>
          <p:nvPr/>
        </p:nvGraphicFramePr>
        <p:xfrm>
          <a:off x="7014534" y="1954958"/>
          <a:ext cx="3000000" cy="3000000"/>
        </p:xfrm>
        <a:graphic>
          <a:graphicData uri="http://schemas.openxmlformats.org/drawingml/2006/table">
            <a:tbl>
              <a:tblPr>
                <a:noFill/>
                <a:tableStyleId>{3E5F1C33-7A50-4F57-B663-8F283F88EFA9}</a:tableStyleId>
              </a:tblPr>
              <a:tblGrid>
                <a:gridCol w="762575"/>
                <a:gridCol w="889275"/>
              </a:tblGrid>
              <a:tr h="273025">
                <a:tc>
                  <a:txBody>
                    <a:bodyPr/>
                    <a:lstStyle/>
                    <a:p>
                      <a:pPr indent="0" lvl="0" marL="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p(+) </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predicted $</a:t>
                      </a:r>
                      <a:endParaRPr/>
                    </a:p>
                  </a:txBody>
                  <a:tcPr marT="9525" marB="0" marR="9525" marL="95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73025">
                <a:tc>
                  <a:txBody>
                    <a:bodyPr/>
                    <a:lstStyle/>
                    <a:p>
                      <a:pPr indent="0" lvl="0" marL="0" marR="0" rtl="0" algn="r">
                        <a:spcBef>
                          <a:spcPts val="0"/>
                        </a:spcBef>
                        <a:spcAft>
                          <a:spcPts val="0"/>
                        </a:spcAft>
                        <a:buNone/>
                      </a:pPr>
                      <a:r>
                        <a:rPr b="0" i="0" lang="en-US" sz="1200" u="none" cap="none" strike="noStrike">
                          <a:solidFill>
                            <a:schemeClr val="dk1"/>
                          </a:solidFill>
                          <a:latin typeface="Courier"/>
                          <a:ea typeface="Courier"/>
                          <a:cs typeface="Courier"/>
                          <a:sym typeface="Courier"/>
                        </a:rPr>
                        <a:t>0.115488</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200" u="none" cap="none" strike="noStrike">
                          <a:solidFill>
                            <a:schemeClr val="dk1"/>
                          </a:solidFill>
                          <a:latin typeface="Calibri"/>
                          <a:ea typeface="Calibri"/>
                          <a:cs typeface="Calibri"/>
                          <a:sym typeface="Calibri"/>
                        </a:rPr>
                        <a:t>10</a:t>
                      </a:r>
                      <a:endParaRPr/>
                    </a:p>
                  </a:txBody>
                  <a:tcPr marT="9525" marB="0" marR="9525" marL="95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73025">
                <a:tc>
                  <a:txBody>
                    <a:bodyPr/>
                    <a:lstStyle/>
                    <a:p>
                      <a:pPr indent="0" lvl="0" marL="0" marR="0" rtl="0" algn="r">
                        <a:spcBef>
                          <a:spcPts val="0"/>
                        </a:spcBef>
                        <a:spcAft>
                          <a:spcPts val="0"/>
                        </a:spcAft>
                        <a:buNone/>
                      </a:pPr>
                      <a:r>
                        <a:rPr b="0" i="0" lang="en-US" sz="1200" u="none" cap="none" strike="noStrike">
                          <a:solidFill>
                            <a:schemeClr val="dk1"/>
                          </a:solidFill>
                          <a:latin typeface="Courier"/>
                          <a:ea typeface="Courier"/>
                          <a:cs typeface="Courier"/>
                          <a:sym typeface="Courier"/>
                        </a:rPr>
                        <a:t>0.001226</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200" u="none" cap="none" strike="noStrike">
                          <a:solidFill>
                            <a:schemeClr val="dk1"/>
                          </a:solidFill>
                          <a:latin typeface="Calibri"/>
                          <a:ea typeface="Calibri"/>
                          <a:cs typeface="Calibri"/>
                          <a:sym typeface="Calibri"/>
                        </a:rPr>
                        <a:t>5</a:t>
                      </a:r>
                      <a:endParaRPr/>
                    </a:p>
                  </a:txBody>
                  <a:tcPr marT="9525" marB="0" marR="9525" marL="95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73025">
                <a:tc>
                  <a:txBody>
                    <a:bodyPr/>
                    <a:lstStyle/>
                    <a:p>
                      <a:pPr indent="0" lvl="0" marL="0" marR="0" rtl="0" algn="r">
                        <a:spcBef>
                          <a:spcPts val="0"/>
                        </a:spcBef>
                        <a:spcAft>
                          <a:spcPts val="0"/>
                        </a:spcAft>
                        <a:buNone/>
                      </a:pPr>
                      <a:r>
                        <a:rPr b="0" i="0" lang="en-US" sz="1200" u="none" cap="none" strike="noStrike">
                          <a:solidFill>
                            <a:schemeClr val="dk1"/>
                          </a:solidFill>
                          <a:latin typeface="Courier"/>
                          <a:ea typeface="Courier"/>
                          <a:cs typeface="Courier"/>
                          <a:sym typeface="Courier"/>
                        </a:rPr>
                        <a:t>0.005427</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200" u="none" cap="none" strike="noStrike">
                          <a:solidFill>
                            <a:schemeClr val="dk1"/>
                          </a:solidFill>
                          <a:latin typeface="Calibri"/>
                          <a:ea typeface="Calibri"/>
                          <a:cs typeface="Calibri"/>
                          <a:sym typeface="Calibri"/>
                        </a:rPr>
                        <a:t>2</a:t>
                      </a:r>
                      <a:endParaRPr/>
                    </a:p>
                  </a:txBody>
                  <a:tcPr marT="9525" marB="0" marR="9525" marL="95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73025">
                <a:tc>
                  <a:txBody>
                    <a:bodyPr/>
                    <a:lstStyle/>
                    <a:p>
                      <a:pPr indent="0" lvl="0" marL="0" marR="0" rtl="0" algn="r">
                        <a:spcBef>
                          <a:spcPts val="0"/>
                        </a:spcBef>
                        <a:spcAft>
                          <a:spcPts val="0"/>
                        </a:spcAft>
                        <a:buNone/>
                      </a:pPr>
                      <a:r>
                        <a:rPr b="0" i="0" lang="en-US" sz="1200" u="none" cap="none" strike="noStrike">
                          <a:solidFill>
                            <a:schemeClr val="dk1"/>
                          </a:solidFill>
                          <a:latin typeface="Courier"/>
                          <a:ea typeface="Courier"/>
                          <a:cs typeface="Courier"/>
                          <a:sym typeface="Courier"/>
                        </a:rPr>
                        <a:t>0.067951</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200" u="none" cap="none" strike="noStrike">
                          <a:solidFill>
                            <a:schemeClr val="dk1"/>
                          </a:solidFill>
                          <a:latin typeface="Calibri"/>
                          <a:ea typeface="Calibri"/>
                          <a:cs typeface="Calibri"/>
                          <a:sym typeface="Calibri"/>
                        </a:rPr>
                        <a:t>12</a:t>
                      </a:r>
                      <a:endParaRPr b="0" i="0" sz="1200" u="none" cap="none" strike="noStrike">
                        <a:solidFill>
                          <a:schemeClr val="dk1"/>
                        </a:solidFill>
                        <a:latin typeface="Calibri"/>
                        <a:ea typeface="Calibri"/>
                        <a:cs typeface="Calibri"/>
                        <a:sym typeface="Calibri"/>
                      </a:endParaRPr>
                    </a:p>
                  </a:txBody>
                  <a:tcPr marT="9525" marB="0" marR="9525" marL="95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73025">
                <a:tc>
                  <a:txBody>
                    <a:bodyPr/>
                    <a:lstStyle/>
                    <a:p>
                      <a:pPr indent="0" lvl="0" marL="0" marR="0" rtl="0" algn="r">
                        <a:spcBef>
                          <a:spcPts val="0"/>
                        </a:spcBef>
                        <a:spcAft>
                          <a:spcPts val="0"/>
                        </a:spcAft>
                        <a:buNone/>
                      </a:pPr>
                      <a:r>
                        <a:rPr b="0" i="0" lang="en-US" sz="1200" u="none" cap="none" strike="noStrike">
                          <a:solidFill>
                            <a:schemeClr val="dk1"/>
                          </a:solidFill>
                          <a:latin typeface="Courier"/>
                          <a:ea typeface="Courier"/>
                          <a:cs typeface="Courier"/>
                          <a:sym typeface="Courier"/>
                        </a:rPr>
                        <a:t>0.015874</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200" u="none" cap="none" strike="noStrike">
                          <a:solidFill>
                            <a:schemeClr val="dk1"/>
                          </a:solidFill>
                          <a:latin typeface="Calibri"/>
                          <a:ea typeface="Calibri"/>
                          <a:cs typeface="Calibri"/>
                          <a:sym typeface="Calibri"/>
                        </a:rPr>
                        <a:t>75</a:t>
                      </a:r>
                      <a:endParaRPr/>
                    </a:p>
                  </a:txBody>
                  <a:tcPr marT="9525" marB="0" marR="9525" marL="95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73025">
                <a:tc>
                  <a:txBody>
                    <a:bodyPr/>
                    <a:lstStyle/>
                    <a:p>
                      <a:pPr indent="0" lvl="0" marL="0" marR="0" rtl="0" algn="r">
                        <a:spcBef>
                          <a:spcPts val="0"/>
                        </a:spcBef>
                        <a:spcAft>
                          <a:spcPts val="0"/>
                        </a:spcAft>
                        <a:buNone/>
                      </a:pPr>
                      <a:r>
                        <a:rPr b="0" i="0" lang="en-US" sz="1200" u="none" cap="none" strike="noStrike">
                          <a:solidFill>
                            <a:schemeClr val="dk1"/>
                          </a:solidFill>
                          <a:latin typeface="Courier"/>
                          <a:ea typeface="Courier"/>
                          <a:cs typeface="Courier"/>
                          <a:sym typeface="Courier"/>
                        </a:rPr>
                        <a:t>0.025487</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200" u="none" cap="none" strike="noStrike">
                          <a:solidFill>
                            <a:schemeClr val="dk1"/>
                          </a:solidFill>
                          <a:latin typeface="Calibri"/>
                          <a:ea typeface="Calibri"/>
                          <a:cs typeface="Calibri"/>
                          <a:sym typeface="Calibri"/>
                        </a:rPr>
                        <a:t>25</a:t>
                      </a:r>
                      <a:endParaRPr/>
                    </a:p>
                  </a:txBody>
                  <a:tcPr marT="9525" marB="0" marR="9525" marL="95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73025">
                <a:tc>
                  <a:txBody>
                    <a:bodyPr/>
                    <a:lstStyle/>
                    <a:p>
                      <a:pPr indent="0" lvl="0" marL="0" marR="0" rtl="0" algn="r">
                        <a:spcBef>
                          <a:spcPts val="0"/>
                        </a:spcBef>
                        <a:spcAft>
                          <a:spcPts val="0"/>
                        </a:spcAft>
                        <a:buNone/>
                      </a:pPr>
                      <a:r>
                        <a:rPr b="0" i="0" lang="en-US" sz="1200" u="none" cap="none" strike="noStrike">
                          <a:solidFill>
                            <a:schemeClr val="dk1"/>
                          </a:solidFill>
                          <a:latin typeface="Courier"/>
                          <a:ea typeface="Courier"/>
                          <a:cs typeface="Courier"/>
                          <a:sym typeface="Courier"/>
                        </a:rPr>
                        <a:t>0.023191</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200" u="none" cap="none" strike="noStrike">
                          <a:solidFill>
                            <a:schemeClr val="dk1"/>
                          </a:solidFill>
                          <a:latin typeface="Calibri"/>
                          <a:ea typeface="Calibri"/>
                          <a:cs typeface="Calibri"/>
                          <a:sym typeface="Calibri"/>
                        </a:rPr>
                        <a:t>30</a:t>
                      </a:r>
                      <a:endParaRPr/>
                    </a:p>
                  </a:txBody>
                  <a:tcPr marT="9525" marB="0" marR="9525" marL="95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73025">
                <a:tc>
                  <a:txBody>
                    <a:bodyPr/>
                    <a:lstStyle/>
                    <a:p>
                      <a:pPr indent="0" lvl="0" marL="0" marR="0" rtl="0" algn="r">
                        <a:spcBef>
                          <a:spcPts val="0"/>
                        </a:spcBef>
                        <a:spcAft>
                          <a:spcPts val="0"/>
                        </a:spcAft>
                        <a:buNone/>
                      </a:pPr>
                      <a:r>
                        <a:rPr b="0" i="0" lang="en-US" sz="1200" u="none" cap="none" strike="noStrike">
                          <a:solidFill>
                            <a:schemeClr val="dk1"/>
                          </a:solidFill>
                          <a:latin typeface="Courier"/>
                          <a:ea typeface="Courier"/>
                          <a:cs typeface="Courier"/>
                          <a:sym typeface="Courier"/>
                        </a:rPr>
                        <a:t>0.022713</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200" u="none" cap="none" strike="noStrike">
                          <a:solidFill>
                            <a:schemeClr val="dk1"/>
                          </a:solidFill>
                          <a:latin typeface="Calibri"/>
                          <a:ea typeface="Calibri"/>
                          <a:cs typeface="Calibri"/>
                          <a:sym typeface="Calibri"/>
                        </a:rPr>
                        <a:t>15</a:t>
                      </a:r>
                      <a:endParaRPr b="0" i="0" sz="1200" u="none" cap="none" strike="noStrike">
                        <a:solidFill>
                          <a:schemeClr val="dk1"/>
                        </a:solidFill>
                        <a:latin typeface="Calibri"/>
                        <a:ea typeface="Calibri"/>
                        <a:cs typeface="Calibri"/>
                        <a:sym typeface="Calibri"/>
                      </a:endParaRPr>
                    </a:p>
                  </a:txBody>
                  <a:tcPr marT="9525" marB="0" marR="9525" marL="95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73025">
                <a:tc>
                  <a:txBody>
                    <a:bodyPr/>
                    <a:lstStyle/>
                    <a:p>
                      <a:pPr indent="0" lvl="0" marL="0" marR="0" rtl="0" algn="r">
                        <a:spcBef>
                          <a:spcPts val="0"/>
                        </a:spcBef>
                        <a:spcAft>
                          <a:spcPts val="0"/>
                        </a:spcAft>
                        <a:buNone/>
                      </a:pPr>
                      <a:r>
                        <a:rPr b="0" i="0" lang="en-US" sz="1200" u="none" cap="none" strike="noStrike">
                          <a:solidFill>
                            <a:schemeClr val="dk1"/>
                          </a:solidFill>
                          <a:latin typeface="Courier"/>
                          <a:ea typeface="Courier"/>
                          <a:cs typeface="Courier"/>
                          <a:sym typeface="Courier"/>
                        </a:rPr>
                        <a:t>0.029746</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200" u="none" cap="none" strike="noStrike">
                          <a:solidFill>
                            <a:schemeClr val="dk1"/>
                          </a:solidFill>
                          <a:latin typeface="Calibri"/>
                          <a:ea typeface="Calibri"/>
                          <a:cs typeface="Calibri"/>
                          <a:sym typeface="Calibri"/>
                        </a:rPr>
                        <a:t>5</a:t>
                      </a:r>
                      <a:endParaRPr/>
                    </a:p>
                  </a:txBody>
                  <a:tcPr marT="9525" marB="0" marR="9525" marL="95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73025">
                <a:tc>
                  <a:txBody>
                    <a:bodyPr/>
                    <a:lstStyle/>
                    <a:p>
                      <a:pPr indent="0" lvl="0" marL="0" marR="0" rtl="0" algn="r">
                        <a:spcBef>
                          <a:spcPts val="0"/>
                        </a:spcBef>
                        <a:spcAft>
                          <a:spcPts val="0"/>
                        </a:spcAft>
                        <a:buNone/>
                      </a:pPr>
                      <a:r>
                        <a:rPr b="0" i="0" lang="en-US" sz="1200" u="none" cap="none" strike="noStrike">
                          <a:solidFill>
                            <a:schemeClr val="dk1"/>
                          </a:solidFill>
                          <a:latin typeface="Courier"/>
                          <a:ea typeface="Courier"/>
                          <a:cs typeface="Courier"/>
                          <a:sym typeface="Courier"/>
                        </a:rPr>
                        <a:t>0.088972</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200" u="none" cap="none" strike="noStrike">
                          <a:solidFill>
                            <a:schemeClr val="dk1"/>
                          </a:solidFill>
                          <a:latin typeface="Calibri"/>
                          <a:ea typeface="Calibri"/>
                          <a:cs typeface="Calibri"/>
                          <a:sym typeface="Calibri"/>
                        </a:rPr>
                        <a:t>25</a:t>
                      </a:r>
                      <a:endParaRPr/>
                    </a:p>
                  </a:txBody>
                  <a:tcPr marT="9525" marB="0" marR="9525" marL="95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73025">
                <a:tc>
                  <a:txBody>
                    <a:bodyPr/>
                    <a:lstStyle/>
                    <a:p>
                      <a:pPr indent="0" lvl="0" marL="0" marR="0" rtl="0" algn="r">
                        <a:spcBef>
                          <a:spcPts val="0"/>
                        </a:spcBef>
                        <a:spcAft>
                          <a:spcPts val="0"/>
                        </a:spcAft>
                        <a:buNone/>
                      </a:pPr>
                      <a:r>
                        <a:rPr b="0" i="0" lang="en-US" sz="1200" u="none" cap="none" strike="noStrike">
                          <a:solidFill>
                            <a:schemeClr val="dk1"/>
                          </a:solidFill>
                          <a:latin typeface="Courier"/>
                          <a:ea typeface="Courier"/>
                          <a:cs typeface="Courier"/>
                          <a:sym typeface="Courier"/>
                        </a:rPr>
                        <a:t>0.067847</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1"/>
                    </a:solidFill>
                  </a:tcPr>
                </a:tc>
                <a:tc>
                  <a:txBody>
                    <a:bodyPr/>
                    <a:lstStyle/>
                    <a:p>
                      <a:pPr indent="0" lvl="0" marL="0" marR="0" rtl="0" algn="r">
                        <a:spcBef>
                          <a:spcPts val="0"/>
                        </a:spcBef>
                        <a:spcAft>
                          <a:spcPts val="0"/>
                        </a:spcAft>
                        <a:buNone/>
                      </a:pPr>
                      <a:r>
                        <a:rPr b="0" i="0" lang="en-US" sz="1200" u="none" cap="none" strike="noStrike">
                          <a:solidFill>
                            <a:schemeClr val="dk1"/>
                          </a:solidFill>
                          <a:latin typeface="Calibri"/>
                          <a:ea typeface="Calibri"/>
                          <a:cs typeface="Calibri"/>
                          <a:sym typeface="Calibri"/>
                        </a:rPr>
                        <a:t>73</a:t>
                      </a:r>
                      <a:endParaRPr/>
                    </a:p>
                  </a:txBody>
                  <a:tcPr marT="9525" marB="0" marR="9525" marL="95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1"/>
                    </a:solidFill>
                  </a:tcPr>
                </a:tc>
              </a:tr>
              <a:tr h="273025">
                <a:tc>
                  <a:txBody>
                    <a:bodyPr/>
                    <a:lstStyle/>
                    <a:p>
                      <a:pPr indent="0" lvl="0" marL="0" marR="0" rtl="0" algn="r">
                        <a:spcBef>
                          <a:spcPts val="0"/>
                        </a:spcBef>
                        <a:spcAft>
                          <a:spcPts val="0"/>
                        </a:spcAft>
                        <a:buNone/>
                      </a:pPr>
                      <a:r>
                        <a:rPr b="0" i="0" lang="en-US" sz="1200" u="none" cap="none" strike="noStrike">
                          <a:solidFill>
                            <a:schemeClr val="dk1"/>
                          </a:solidFill>
                          <a:latin typeface="Courier"/>
                          <a:ea typeface="Courier"/>
                          <a:cs typeface="Courier"/>
                          <a:sym typeface="Courier"/>
                        </a:rPr>
                        <a:t>0.066123</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200" u="none" cap="none" strike="noStrike">
                          <a:solidFill>
                            <a:schemeClr val="dk1"/>
                          </a:solidFill>
                          <a:latin typeface="Calibri"/>
                          <a:ea typeface="Calibri"/>
                          <a:cs typeface="Calibri"/>
                          <a:sym typeface="Calibri"/>
                        </a:rPr>
                        <a:t>59</a:t>
                      </a:r>
                      <a:endParaRPr/>
                    </a:p>
                  </a:txBody>
                  <a:tcPr marT="9525" marB="0" marR="9525" marL="95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73025">
                <a:tc>
                  <a:txBody>
                    <a:bodyPr/>
                    <a:lstStyle/>
                    <a:p>
                      <a:pPr indent="0" lvl="0" marL="0" marR="0" rtl="0" algn="r">
                        <a:spcBef>
                          <a:spcPts val="0"/>
                        </a:spcBef>
                        <a:spcAft>
                          <a:spcPts val="0"/>
                        </a:spcAft>
                        <a:buNone/>
                      </a:pPr>
                      <a:r>
                        <a:rPr b="0" i="0" lang="en-US" sz="1200" u="none" cap="none" strike="noStrike">
                          <a:solidFill>
                            <a:schemeClr val="dk1"/>
                          </a:solidFill>
                          <a:latin typeface="Courier"/>
                          <a:ea typeface="Courier"/>
                          <a:cs typeface="Courier"/>
                          <a:sym typeface="Courier"/>
                        </a:rPr>
                        <a:t>0.075126</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200" u="none" cap="none" strike="noStrike">
                          <a:solidFill>
                            <a:schemeClr val="dk1"/>
                          </a:solidFill>
                          <a:latin typeface="Calibri"/>
                          <a:ea typeface="Calibri"/>
                          <a:cs typeface="Calibri"/>
                          <a:sym typeface="Calibri"/>
                        </a:rPr>
                        <a:t>2</a:t>
                      </a:r>
                      <a:endParaRPr/>
                    </a:p>
                  </a:txBody>
                  <a:tcPr marT="9525" marB="0" marR="9525" marL="95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73025">
                <a:tc>
                  <a:txBody>
                    <a:bodyPr/>
                    <a:lstStyle/>
                    <a:p>
                      <a:pPr indent="0" lvl="0" marL="0" marR="0" rtl="0" algn="r">
                        <a:spcBef>
                          <a:spcPts val="0"/>
                        </a:spcBef>
                        <a:spcAft>
                          <a:spcPts val="0"/>
                        </a:spcAft>
                        <a:buNone/>
                      </a:pPr>
                      <a:r>
                        <a:rPr b="0" i="0" lang="en-US" sz="1200" u="none" cap="none" strike="noStrike">
                          <a:solidFill>
                            <a:schemeClr val="dk1"/>
                          </a:solidFill>
                          <a:latin typeface="Courier"/>
                          <a:ea typeface="Courier"/>
                          <a:cs typeface="Courier"/>
                          <a:sym typeface="Courier"/>
                        </a:rPr>
                        <a:t>0.080805</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200" u="none" cap="none" strike="noStrike">
                          <a:solidFill>
                            <a:schemeClr val="dk1"/>
                          </a:solidFill>
                          <a:latin typeface="Calibri"/>
                          <a:ea typeface="Calibri"/>
                          <a:cs typeface="Calibri"/>
                          <a:sym typeface="Calibri"/>
                        </a:rPr>
                        <a:t>14</a:t>
                      </a:r>
                      <a:endParaRPr/>
                    </a:p>
                  </a:txBody>
                  <a:tcPr marT="9525" marB="0" marR="9525" marL="95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6675">
                <a:tc>
                  <a:txBody>
                    <a:bodyPr/>
                    <a:lstStyle/>
                    <a:p>
                      <a:pPr indent="0" lvl="0" marL="0" marR="0" rtl="0" algn="r">
                        <a:spcBef>
                          <a:spcPts val="0"/>
                        </a:spcBef>
                        <a:spcAft>
                          <a:spcPts val="0"/>
                        </a:spcAft>
                        <a:buNone/>
                      </a:pPr>
                      <a:r>
                        <a:rPr b="0" i="0" lang="en-US" sz="1200" u="none" cap="none" strike="noStrike">
                          <a:solidFill>
                            <a:schemeClr val="dk1"/>
                          </a:solidFill>
                          <a:latin typeface="Courier"/>
                          <a:ea typeface="Courier"/>
                          <a:cs typeface="Courier"/>
                          <a:sym typeface="Courier"/>
                        </a:rPr>
                        <a:t>0.009164</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200" u="none" cap="none" strike="noStrike">
                          <a:solidFill>
                            <a:schemeClr val="dk1"/>
                          </a:solidFill>
                          <a:latin typeface="Calibri"/>
                          <a:ea typeface="Calibri"/>
                          <a:cs typeface="Calibri"/>
                          <a:sym typeface="Calibri"/>
                        </a:rPr>
                        <a:t>10</a:t>
                      </a:r>
                      <a:endParaRPr/>
                    </a:p>
                  </a:txBody>
                  <a:tcPr marT="9525" marB="0" marR="9525" marL="95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bl>
          </a:graphicData>
        </a:graphic>
      </p:graphicFrame>
      <p:sp>
        <p:nvSpPr>
          <p:cNvPr id="912" name="Google Shape;912;p71"/>
          <p:cNvSpPr txBox="1"/>
          <p:nvPr/>
        </p:nvSpPr>
        <p:spPr>
          <a:xfrm>
            <a:off x="304800" y="1914579"/>
            <a:ext cx="6263982" cy="44258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600"/>
              <a:buFont typeface="Tahoma"/>
              <a:buNone/>
            </a:pPr>
            <a:r>
              <a:rPr lang="en-US" sz="1600">
                <a:solidFill>
                  <a:schemeClr val="dk1"/>
                </a:solidFill>
                <a:latin typeface="Tahoma"/>
                <a:ea typeface="Tahoma"/>
                <a:cs typeface="Tahoma"/>
                <a:sym typeface="Tahoma"/>
              </a:rPr>
              <a:t>EV(solicitation = Y) =  P(+|Y) x B(Y,+) + p(-|Y) x B(Y, -)</a:t>
            </a:r>
            <a:endParaRPr/>
          </a:p>
          <a:p>
            <a:pPr indent="0" lvl="0" marL="0" marR="0" rtl="0" algn="l">
              <a:spcBef>
                <a:spcPts val="320"/>
              </a:spcBef>
              <a:spcAft>
                <a:spcPts val="0"/>
              </a:spcAft>
              <a:buClr>
                <a:srgbClr val="8E0D30"/>
              </a:buClr>
              <a:buSzPts val="1600"/>
              <a:buFont typeface="Tahoma"/>
              <a:buNone/>
            </a:pPr>
            <a:r>
              <a:rPr lang="en-US" sz="1600">
                <a:solidFill>
                  <a:schemeClr val="dk1"/>
                </a:solidFill>
                <a:latin typeface="Tahoma"/>
                <a:ea typeface="Tahoma"/>
                <a:cs typeface="Tahoma"/>
                <a:sym typeface="Tahoma"/>
              </a:rPr>
              <a:t>EV(not action) = 0</a:t>
            </a:r>
            <a:endParaRPr/>
          </a:p>
          <a:p>
            <a:pPr indent="0" lvl="0" marL="0" marR="0" rtl="0" algn="l">
              <a:spcBef>
                <a:spcPts val="320"/>
              </a:spcBef>
              <a:spcAft>
                <a:spcPts val="0"/>
              </a:spcAft>
              <a:buClr>
                <a:srgbClr val="8E0D30"/>
              </a:buClr>
              <a:buSzPts val="1600"/>
              <a:buFont typeface="Tahoma"/>
              <a:buNone/>
            </a:pPr>
            <a:r>
              <a:t/>
            </a:r>
            <a:endParaRPr sz="1600">
              <a:solidFill>
                <a:schemeClr val="dk1"/>
              </a:solidFill>
              <a:latin typeface="Tahoma"/>
              <a:ea typeface="Tahoma"/>
              <a:cs typeface="Tahoma"/>
              <a:sym typeface="Tahoma"/>
            </a:endParaRPr>
          </a:p>
          <a:p>
            <a:pPr indent="0" lvl="0" marL="0" marR="0" rtl="0" algn="l">
              <a:spcBef>
                <a:spcPts val="320"/>
              </a:spcBef>
              <a:spcAft>
                <a:spcPts val="0"/>
              </a:spcAft>
              <a:buClr>
                <a:srgbClr val="8E0D30"/>
              </a:buClr>
              <a:buSzPts val="1600"/>
              <a:buFont typeface="Tahoma"/>
              <a:buNone/>
            </a:pPr>
            <a:r>
              <a:rPr lang="en-US" sz="1600">
                <a:solidFill>
                  <a:schemeClr val="dk1"/>
                </a:solidFill>
                <a:latin typeface="Tahoma"/>
                <a:ea typeface="Tahoma"/>
                <a:cs typeface="Tahoma"/>
                <a:sym typeface="Tahoma"/>
              </a:rPr>
              <a:t>Take action if EV(Y) &gt; 0 – might be different for each customer</a:t>
            </a:r>
            <a:endParaRPr/>
          </a:p>
          <a:p>
            <a:pPr indent="0" lvl="0" marL="0" marR="0" rtl="0" algn="l">
              <a:spcBef>
                <a:spcPts val="320"/>
              </a:spcBef>
              <a:spcAft>
                <a:spcPts val="0"/>
              </a:spcAft>
              <a:buClr>
                <a:srgbClr val="8E0D30"/>
              </a:buClr>
              <a:buSzPts val="1600"/>
              <a:buFont typeface="Tahoma"/>
              <a:buNone/>
            </a:pPr>
            <a:r>
              <a:t/>
            </a:r>
            <a:endParaRPr sz="1600">
              <a:solidFill>
                <a:schemeClr val="dk1"/>
              </a:solidFill>
              <a:latin typeface="Tahoma"/>
              <a:ea typeface="Tahoma"/>
              <a:cs typeface="Tahoma"/>
              <a:sym typeface="Tahoma"/>
            </a:endParaRPr>
          </a:p>
          <a:p>
            <a:pPr indent="0" lvl="0" marL="0" marR="0" rtl="0" algn="l">
              <a:spcBef>
                <a:spcPts val="320"/>
              </a:spcBef>
              <a:spcAft>
                <a:spcPts val="0"/>
              </a:spcAft>
              <a:buClr>
                <a:srgbClr val="8E0D30"/>
              </a:buClr>
              <a:buSzPts val="1600"/>
              <a:buFont typeface="Tahoma"/>
              <a:buNone/>
            </a:pPr>
            <a:r>
              <a:rPr lang="en-US" sz="1600">
                <a:solidFill>
                  <a:schemeClr val="dk1"/>
                </a:solidFill>
                <a:latin typeface="Tahoma"/>
                <a:ea typeface="Tahoma"/>
                <a:cs typeface="Tahoma"/>
                <a:sym typeface="Tahoma"/>
              </a:rPr>
              <a:t>Example:</a:t>
            </a:r>
            <a:endParaRPr/>
          </a:p>
          <a:p>
            <a:pPr indent="0" lvl="0" marL="0" marR="0" rtl="0" algn="l">
              <a:spcBef>
                <a:spcPts val="320"/>
              </a:spcBef>
              <a:spcAft>
                <a:spcPts val="0"/>
              </a:spcAft>
              <a:buClr>
                <a:srgbClr val="8E0D30"/>
              </a:buClr>
              <a:buSzPts val="1600"/>
              <a:buFont typeface="Tahoma"/>
              <a:buNone/>
            </a:pPr>
            <a:r>
              <a:rPr lang="en-US" sz="1600">
                <a:solidFill>
                  <a:schemeClr val="dk1"/>
                </a:solidFill>
                <a:latin typeface="Tahoma"/>
                <a:ea typeface="Tahoma"/>
                <a:cs typeface="Tahoma"/>
                <a:sym typeface="Tahoma"/>
              </a:rPr>
              <a:t>EV=0.068* 73  + (1-0.068) * -1 = 4.032</a:t>
            </a:r>
            <a:endParaRPr/>
          </a:p>
          <a:p>
            <a:pPr indent="0" lvl="0" marL="0" marR="0" rtl="0" algn="l">
              <a:spcBef>
                <a:spcPts val="320"/>
              </a:spcBef>
              <a:spcAft>
                <a:spcPts val="0"/>
              </a:spcAft>
              <a:buClr>
                <a:srgbClr val="8E0D30"/>
              </a:buClr>
              <a:buSzPts val="1600"/>
              <a:buFont typeface="Tahoma"/>
              <a:buNone/>
            </a:pPr>
            <a:r>
              <a:t/>
            </a:r>
            <a:endParaRPr sz="1600">
              <a:solidFill>
                <a:schemeClr val="dk1"/>
              </a:solidFill>
              <a:latin typeface="Tahoma"/>
              <a:ea typeface="Tahoma"/>
              <a:cs typeface="Tahoma"/>
              <a:sym typeface="Tahoma"/>
            </a:endParaRPr>
          </a:p>
          <a:p>
            <a:pPr indent="0" lvl="0" marL="0" marR="0" rtl="0" algn="l">
              <a:spcBef>
                <a:spcPts val="320"/>
              </a:spcBef>
              <a:spcAft>
                <a:spcPts val="0"/>
              </a:spcAft>
              <a:buClr>
                <a:srgbClr val="8E0D30"/>
              </a:buClr>
              <a:buSzPts val="1600"/>
              <a:buFont typeface="Tahoma"/>
              <a:buNone/>
            </a:pPr>
            <a:r>
              <a:rPr lang="en-US" sz="1600">
                <a:solidFill>
                  <a:schemeClr val="dk1"/>
                </a:solidFill>
                <a:latin typeface="Tahoma"/>
                <a:ea typeface="Tahoma"/>
                <a:cs typeface="Tahoma"/>
                <a:sym typeface="Tahoma"/>
              </a:rPr>
              <a:t>Decision: Send! (even though probability is low, the potential benefit is high enough</a:t>
            </a:r>
            <a:endParaRPr/>
          </a:p>
          <a:p>
            <a:pPr indent="0" lvl="0" marL="0" marR="0" rtl="0" algn="l">
              <a:spcBef>
                <a:spcPts val="320"/>
              </a:spcBef>
              <a:spcAft>
                <a:spcPts val="0"/>
              </a:spcAft>
              <a:buClr>
                <a:srgbClr val="8E0D30"/>
              </a:buClr>
              <a:buSzPts val="1600"/>
              <a:buFont typeface="Tahoma"/>
              <a:buNone/>
            </a:pPr>
            <a:r>
              <a:t/>
            </a:r>
            <a:endParaRPr sz="1600">
              <a:solidFill>
                <a:schemeClr val="dk1"/>
              </a:solidFill>
              <a:latin typeface="Tahoma"/>
              <a:ea typeface="Tahoma"/>
              <a:cs typeface="Tahoma"/>
              <a:sym typeface="Tahoma"/>
            </a:endParaRPr>
          </a:p>
          <a:p>
            <a:pPr indent="0" lvl="0" marL="0" marR="0" rtl="0" algn="l">
              <a:spcBef>
                <a:spcPts val="320"/>
              </a:spcBef>
              <a:spcAft>
                <a:spcPts val="0"/>
              </a:spcAft>
              <a:buClr>
                <a:srgbClr val="8E0D30"/>
              </a:buClr>
              <a:buSzPts val="1600"/>
              <a:buFont typeface="Tahoma"/>
              <a:buNone/>
            </a:pPr>
            <a:r>
              <a:t/>
            </a:r>
            <a:endParaRPr sz="1600">
              <a:solidFill>
                <a:schemeClr val="dk1"/>
              </a:solidFill>
              <a:latin typeface="Tahoma"/>
              <a:ea typeface="Tahoma"/>
              <a:cs typeface="Tahoma"/>
              <a:sym typeface="Tahoma"/>
            </a:endParaRPr>
          </a:p>
          <a:p>
            <a:pPr indent="0" lvl="0" marL="0" marR="0" rtl="0" algn="l">
              <a:spcBef>
                <a:spcPts val="320"/>
              </a:spcBef>
              <a:spcAft>
                <a:spcPts val="0"/>
              </a:spcAft>
              <a:buClr>
                <a:srgbClr val="8E0D30"/>
              </a:buClr>
              <a:buSzPts val="1600"/>
              <a:buFont typeface="Tahoma"/>
              <a:buNone/>
            </a:pPr>
            <a:r>
              <a:t/>
            </a:r>
            <a:endParaRPr sz="1600">
              <a:solidFill>
                <a:schemeClr val="dk1"/>
              </a:solidFill>
              <a:latin typeface="Tahoma"/>
              <a:ea typeface="Tahoma"/>
              <a:cs typeface="Tahoma"/>
              <a:sym typeface="Tahoma"/>
            </a:endParaRPr>
          </a:p>
          <a:p>
            <a:pPr indent="0" lvl="0" marL="0" marR="0" rtl="0" algn="l">
              <a:spcBef>
                <a:spcPts val="320"/>
              </a:spcBef>
              <a:spcAft>
                <a:spcPts val="0"/>
              </a:spcAft>
              <a:buClr>
                <a:srgbClr val="8E0D30"/>
              </a:buClr>
              <a:buSzPts val="1600"/>
              <a:buFont typeface="Tahoma"/>
              <a:buNone/>
            </a:pPr>
            <a:r>
              <a:t/>
            </a:r>
            <a:endParaRPr sz="1600">
              <a:solidFill>
                <a:schemeClr val="dk1"/>
              </a:solidFill>
              <a:latin typeface="Tahoma"/>
              <a:ea typeface="Tahoma"/>
              <a:cs typeface="Tahoma"/>
              <a:sym typeface="Tahoma"/>
            </a:endParaRPr>
          </a:p>
          <a:p>
            <a:pPr indent="0" lvl="0" marL="0" marR="0" rtl="0" algn="l">
              <a:spcBef>
                <a:spcPts val="320"/>
              </a:spcBef>
              <a:spcAft>
                <a:spcPts val="0"/>
              </a:spcAft>
              <a:buClr>
                <a:srgbClr val="8E0D30"/>
              </a:buClr>
              <a:buSzPts val="1600"/>
              <a:buFont typeface="Tahoma"/>
              <a:buNone/>
            </a:pPr>
            <a:r>
              <a:t/>
            </a:r>
            <a:endParaRPr sz="1600">
              <a:solidFill>
                <a:schemeClr val="dk1"/>
              </a:solidFill>
              <a:latin typeface="Tahoma"/>
              <a:ea typeface="Tahoma"/>
              <a:cs typeface="Tahoma"/>
              <a:sym typeface="Tahoma"/>
            </a:endParaRPr>
          </a:p>
        </p:txBody>
      </p:sp>
      <p:sp>
        <p:nvSpPr>
          <p:cNvPr id="913" name="Google Shape;913;p71"/>
          <p:cNvSpPr txBox="1"/>
          <p:nvPr/>
        </p:nvSpPr>
        <p:spPr>
          <a:xfrm>
            <a:off x="5400158" y="865070"/>
            <a:ext cx="3417287" cy="52322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E0D30"/>
              </a:buClr>
              <a:buSzPts val="1400"/>
              <a:buFont typeface="Tahoma"/>
              <a:buNone/>
            </a:pPr>
            <a:r>
              <a:rPr lang="en-US" sz="1400">
                <a:solidFill>
                  <a:schemeClr val="dk1"/>
                </a:solidFill>
                <a:latin typeface="Tahoma"/>
                <a:ea typeface="Tahoma"/>
                <a:cs typeface="Tahoma"/>
                <a:sym typeface="Tahoma"/>
              </a:rPr>
              <a:t>Each person has a different predicted benefit!</a:t>
            </a:r>
            <a:endParaRPr/>
          </a:p>
        </p:txBody>
      </p:sp>
      <p:cxnSp>
        <p:nvCxnSpPr>
          <p:cNvPr id="914" name="Google Shape;914;p71"/>
          <p:cNvCxnSpPr/>
          <p:nvPr/>
        </p:nvCxnSpPr>
        <p:spPr>
          <a:xfrm>
            <a:off x="8173039" y="1442301"/>
            <a:ext cx="0" cy="472278"/>
          </a:xfrm>
          <a:prstGeom prst="straightConnector1">
            <a:avLst/>
          </a:prstGeom>
          <a:noFill/>
          <a:ln cap="flat" cmpd="sng" w="9525">
            <a:solidFill>
              <a:srgbClr val="2E2E97"/>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9" name="Shape 919"/>
        <p:cNvGrpSpPr/>
        <p:nvPr/>
      </p:nvGrpSpPr>
      <p:grpSpPr>
        <a:xfrm>
          <a:off x="0" y="0"/>
          <a:ext cx="0" cy="0"/>
          <a:chOff x="0" y="0"/>
          <a:chExt cx="0" cy="0"/>
        </a:xfrm>
      </p:grpSpPr>
      <p:sp>
        <p:nvSpPr>
          <p:cNvPr id="920" name="Google Shape;920;p72"/>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Calibration</a:t>
            </a:r>
            <a:endParaRPr/>
          </a:p>
        </p:txBody>
      </p:sp>
      <p:sp>
        <p:nvSpPr>
          <p:cNvPr id="921" name="Google Shape;921;p72"/>
          <p:cNvSpPr txBox="1"/>
          <p:nvPr>
            <p:ph idx="1" type="body"/>
          </p:nvPr>
        </p:nvSpPr>
        <p:spPr>
          <a:xfrm>
            <a:off x="457200" y="1021898"/>
            <a:ext cx="5651369" cy="4982975"/>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But how do you know if your probabilities are good? </a:t>
            </a:r>
            <a:endParaRPr/>
          </a:p>
          <a:p>
            <a:pPr indent="-214312" lvl="1" marL="557213" rtl="0" algn="l">
              <a:spcBef>
                <a:spcPts val="360"/>
              </a:spcBef>
              <a:spcAft>
                <a:spcPts val="0"/>
              </a:spcAft>
              <a:buClr>
                <a:schemeClr val="dk1"/>
              </a:buClr>
              <a:buSzPts val="1800"/>
              <a:buFont typeface="Tahoma"/>
              <a:buChar char="–"/>
            </a:pPr>
            <a:r>
              <a:rPr lang="en-US"/>
              <a:t>We cannot observe probabilities! </a:t>
            </a:r>
            <a:endParaRPr/>
          </a:p>
          <a:p>
            <a:pPr indent="-100012" lvl="1" marL="557213" rtl="0" algn="l">
              <a:spcBef>
                <a:spcPts val="360"/>
              </a:spcBef>
              <a:spcAft>
                <a:spcPts val="0"/>
              </a:spcAft>
              <a:buClr>
                <a:schemeClr val="dk1"/>
              </a:buClr>
              <a:buSzPts val="1800"/>
              <a:buFont typeface="Tahoma"/>
              <a:buNone/>
            </a:pPr>
            <a:r>
              <a:t/>
            </a:r>
            <a:endParaRPr/>
          </a:p>
          <a:p>
            <a:pPr indent="-257175" lvl="0" marL="257175" rtl="0" algn="l">
              <a:spcBef>
                <a:spcPts val="400"/>
              </a:spcBef>
              <a:spcAft>
                <a:spcPts val="0"/>
              </a:spcAft>
              <a:buClr>
                <a:schemeClr val="dk1"/>
              </a:buClr>
              <a:buSzPts val="2000"/>
              <a:buFont typeface="Tahoma"/>
              <a:buChar char="•"/>
            </a:pPr>
            <a:r>
              <a:rPr lang="en-US"/>
              <a:t>Calculate empirical probabilities by making buckets:  </a:t>
            </a:r>
            <a:endParaRPr/>
          </a:p>
          <a:p>
            <a:pPr indent="-214312" lvl="1" marL="557213" rtl="0" algn="l">
              <a:spcBef>
                <a:spcPts val="400"/>
              </a:spcBef>
              <a:spcAft>
                <a:spcPts val="0"/>
              </a:spcAft>
              <a:buClr>
                <a:schemeClr val="dk1"/>
              </a:buClr>
              <a:buSzPts val="2000"/>
              <a:buFont typeface="Tahoma"/>
              <a:buChar char="–"/>
            </a:pPr>
            <a:r>
              <a:rPr lang="en-US" sz="2000"/>
              <a:t>Sort the predictions by probability</a:t>
            </a:r>
            <a:endParaRPr/>
          </a:p>
          <a:p>
            <a:pPr indent="-214312" lvl="1" marL="557213" rtl="0" algn="l">
              <a:spcBef>
                <a:spcPts val="400"/>
              </a:spcBef>
              <a:spcAft>
                <a:spcPts val="0"/>
              </a:spcAft>
              <a:buClr>
                <a:schemeClr val="dk1"/>
              </a:buClr>
              <a:buSzPts val="2000"/>
              <a:buFont typeface="Tahoma"/>
              <a:buChar char="–"/>
            </a:pPr>
            <a:r>
              <a:rPr lang="en-US" sz="2000"/>
              <a:t>Pick groups of predictions as ‘buckets’</a:t>
            </a:r>
            <a:endParaRPr/>
          </a:p>
          <a:p>
            <a:pPr indent="-214312" lvl="1" marL="557213" rtl="0" algn="l">
              <a:spcBef>
                <a:spcPts val="400"/>
              </a:spcBef>
              <a:spcAft>
                <a:spcPts val="0"/>
              </a:spcAft>
              <a:buClr>
                <a:schemeClr val="dk1"/>
              </a:buClr>
              <a:buSzPts val="2000"/>
              <a:buFont typeface="Tahoma"/>
              <a:buChar char="–"/>
            </a:pPr>
            <a:r>
              <a:rPr lang="en-US" sz="2000"/>
              <a:t>Calculate average predicted probability</a:t>
            </a:r>
            <a:endParaRPr/>
          </a:p>
          <a:p>
            <a:pPr indent="-214312" lvl="1" marL="557213" rtl="0" algn="l">
              <a:spcBef>
                <a:spcPts val="400"/>
              </a:spcBef>
              <a:spcAft>
                <a:spcPts val="0"/>
              </a:spcAft>
              <a:buClr>
                <a:schemeClr val="dk1"/>
              </a:buClr>
              <a:buSzPts val="2000"/>
              <a:buFont typeface="Tahoma"/>
              <a:buChar char="–"/>
            </a:pPr>
            <a:r>
              <a:rPr lang="en-US" sz="2000"/>
              <a:t>Calculate empirical probability: average truth</a:t>
            </a:r>
            <a:endParaRPr/>
          </a:p>
          <a:p>
            <a:pPr indent="-257175" lvl="0" marL="257175" rtl="0" algn="l">
              <a:spcBef>
                <a:spcPts val="440"/>
              </a:spcBef>
              <a:spcAft>
                <a:spcPts val="0"/>
              </a:spcAft>
              <a:buClr>
                <a:schemeClr val="dk1"/>
              </a:buClr>
              <a:buSzPts val="2200"/>
              <a:buFont typeface="Tahoma"/>
              <a:buChar char="•"/>
            </a:pPr>
            <a:r>
              <a:rPr lang="en-US" sz="2200"/>
              <a:t>Particularly important in this scenario:</a:t>
            </a:r>
            <a:endParaRPr/>
          </a:p>
          <a:p>
            <a:pPr indent="-130175" lvl="0" marL="257175" rtl="0" algn="l">
              <a:spcBef>
                <a:spcPts val="400"/>
              </a:spcBef>
              <a:spcAft>
                <a:spcPts val="0"/>
              </a:spcAft>
              <a:buClr>
                <a:schemeClr val="dk1"/>
              </a:buClr>
              <a:buSzPts val="2000"/>
              <a:buFont typeface="Tahoma"/>
              <a:buNone/>
            </a:pPr>
            <a:r>
              <a:t/>
            </a:r>
            <a:endParaRPr/>
          </a:p>
        </p:txBody>
      </p:sp>
      <p:sp>
        <p:nvSpPr>
          <p:cNvPr id="922" name="Google Shape;922;p7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graphicFrame>
        <p:nvGraphicFramePr>
          <p:cNvPr id="923" name="Google Shape;923;p72"/>
          <p:cNvGraphicFramePr/>
          <p:nvPr/>
        </p:nvGraphicFramePr>
        <p:xfrm>
          <a:off x="7010400" y="685800"/>
          <a:ext cx="3000000" cy="3000000"/>
        </p:xfrm>
        <a:graphic>
          <a:graphicData uri="http://schemas.openxmlformats.org/drawingml/2006/table">
            <a:tbl>
              <a:tblPr>
                <a:noFill/>
                <a:tableStyleId>{3E5F1C33-7A50-4F57-B663-8F283F88EFA9}</a:tableStyleId>
              </a:tblPr>
              <a:tblGrid>
                <a:gridCol w="609600"/>
                <a:gridCol w="609600"/>
              </a:tblGrid>
              <a:tr h="228025">
                <a:tc>
                  <a:txBody>
                    <a:bodyPr/>
                    <a:lstStyle/>
                    <a:p>
                      <a:pPr indent="0" lvl="0" marL="0" marR="0" rtl="0" algn="l">
                        <a:spcBef>
                          <a:spcPts val="0"/>
                        </a:spcBef>
                        <a:spcAft>
                          <a:spcPts val="0"/>
                        </a:spcAft>
                        <a:buNone/>
                      </a:pPr>
                      <a:r>
                        <a:rPr b="1" i="0" lang="en-US" sz="1100" u="none" cap="none" strike="noStrike">
                          <a:solidFill>
                            <a:srgbClr val="000000"/>
                          </a:solidFill>
                          <a:latin typeface="Calibri"/>
                          <a:ea typeface="Calibri"/>
                          <a:cs typeface="Calibri"/>
                          <a:sym typeface="Calibri"/>
                        </a:rPr>
                        <a:t>Truth</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i="0" lang="en-US" sz="1100" u="none" cap="none" strike="noStrike">
                          <a:solidFill>
                            <a:srgbClr val="000000"/>
                          </a:solidFill>
                          <a:latin typeface="Calibri"/>
                          <a:ea typeface="Calibri"/>
                          <a:cs typeface="Calibri"/>
                          <a:sym typeface="Calibri"/>
                        </a:rPr>
                        <a:t>Model 1</a:t>
                      </a:r>
                      <a:endParaRPr b="1" i="0" sz="1100" u="none" cap="none" strike="noStrike">
                        <a:solidFill>
                          <a:srgbClr val="000000"/>
                        </a:solidFill>
                        <a:latin typeface="Calibri"/>
                        <a:ea typeface="Calibri"/>
                        <a:cs typeface="Calibri"/>
                        <a:sym typeface="Calibri"/>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280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1</a:t>
                      </a:r>
                      <a:endParaRPr b="0" i="0" sz="1100" u="none" cap="none" strike="noStrike">
                        <a:solidFill>
                          <a:srgbClr val="000000"/>
                        </a:solidFill>
                        <a:latin typeface="Calibri"/>
                        <a:ea typeface="Calibri"/>
                        <a:cs typeface="Calibri"/>
                        <a:sym typeface="Calibri"/>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100" u="none" cap="none" strike="noStrike">
                          <a:solidFill>
                            <a:srgbClr val="000000"/>
                          </a:solidFill>
                          <a:latin typeface="Calibri"/>
                          <a:ea typeface="Calibri"/>
                          <a:cs typeface="Calibri"/>
                          <a:sym typeface="Calibri"/>
                        </a:rPr>
                        <a:t>0.956651</a:t>
                      </a:r>
                      <a:endParaRPr b="0" i="0" sz="1100" u="none" cap="none" strike="noStrike">
                        <a:solidFill>
                          <a:srgbClr val="000000"/>
                        </a:solidFill>
                        <a:latin typeface="Calibri"/>
                        <a:ea typeface="Calibri"/>
                        <a:cs typeface="Calibri"/>
                        <a:sym typeface="Calibri"/>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280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1</a:t>
                      </a:r>
                      <a:endParaRPr b="0" i="0" sz="1100" u="none" cap="none" strike="noStrike">
                        <a:solidFill>
                          <a:srgbClr val="000000"/>
                        </a:solidFill>
                        <a:latin typeface="Calibri"/>
                        <a:ea typeface="Calibri"/>
                        <a:cs typeface="Calibri"/>
                        <a:sym typeface="Calibri"/>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100" u="none" cap="none" strike="noStrike">
                          <a:solidFill>
                            <a:srgbClr val="000000"/>
                          </a:solidFill>
                          <a:latin typeface="Calibri"/>
                          <a:ea typeface="Calibri"/>
                          <a:cs typeface="Calibri"/>
                          <a:sym typeface="Calibri"/>
                        </a:rPr>
                        <a:t>0.935024</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280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100" u="none" cap="none" strike="noStrike">
                          <a:solidFill>
                            <a:srgbClr val="000000"/>
                          </a:solidFill>
                          <a:latin typeface="Calibri"/>
                          <a:ea typeface="Calibri"/>
                          <a:cs typeface="Calibri"/>
                          <a:sym typeface="Calibri"/>
                        </a:rPr>
                        <a:t>0.86795</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280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1</a:t>
                      </a:r>
                      <a:endParaRPr b="0" i="0" sz="1100" u="none" cap="none" strike="noStrike">
                        <a:solidFill>
                          <a:srgbClr val="000000"/>
                        </a:solidFill>
                        <a:latin typeface="Calibri"/>
                        <a:ea typeface="Calibri"/>
                        <a:cs typeface="Calibri"/>
                        <a:sym typeface="Calibri"/>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100" u="none" cap="none" strike="noStrike">
                          <a:solidFill>
                            <a:srgbClr val="000000"/>
                          </a:solidFill>
                          <a:latin typeface="Calibri"/>
                          <a:ea typeface="Calibri"/>
                          <a:cs typeface="Calibri"/>
                          <a:sym typeface="Calibri"/>
                        </a:rPr>
                        <a:t>0.825154</a:t>
                      </a:r>
                      <a:endParaRPr b="0" i="0" sz="1100" u="none" cap="none" strike="noStrike">
                        <a:solidFill>
                          <a:srgbClr val="000000"/>
                        </a:solidFill>
                        <a:latin typeface="Calibri"/>
                        <a:ea typeface="Calibri"/>
                        <a:cs typeface="Calibri"/>
                        <a:sym typeface="Calibri"/>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280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1</a:t>
                      </a:r>
                      <a:endParaRPr b="0" i="0" sz="1100" u="none" cap="none" strike="noStrike">
                        <a:solidFill>
                          <a:srgbClr val="000000"/>
                        </a:solidFill>
                        <a:latin typeface="Calibri"/>
                        <a:ea typeface="Calibri"/>
                        <a:cs typeface="Calibri"/>
                        <a:sym typeface="Calibri"/>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100" u="none" cap="none" strike="noStrike">
                          <a:solidFill>
                            <a:srgbClr val="000000"/>
                          </a:solidFill>
                          <a:latin typeface="Calibri"/>
                          <a:ea typeface="Calibri"/>
                          <a:cs typeface="Calibri"/>
                          <a:sym typeface="Calibri"/>
                        </a:rPr>
                        <a:t>0.780694</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280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1</a:t>
                      </a:r>
                      <a:endParaRPr b="0" i="0" sz="1100" u="none" cap="none" strike="noStrike">
                        <a:solidFill>
                          <a:srgbClr val="000000"/>
                        </a:solidFill>
                        <a:latin typeface="Calibri"/>
                        <a:ea typeface="Calibri"/>
                        <a:cs typeface="Calibri"/>
                        <a:sym typeface="Calibri"/>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100" u="none" cap="none" strike="noStrike">
                          <a:solidFill>
                            <a:srgbClr val="000000"/>
                          </a:solidFill>
                          <a:latin typeface="Calibri"/>
                          <a:ea typeface="Calibri"/>
                          <a:cs typeface="Calibri"/>
                          <a:sym typeface="Calibri"/>
                        </a:rPr>
                        <a:t>0.701226</a:t>
                      </a:r>
                      <a:endParaRPr b="0" i="0" sz="1100" u="none" cap="none" strike="noStrike">
                        <a:solidFill>
                          <a:srgbClr val="000000"/>
                        </a:solidFill>
                        <a:latin typeface="Calibri"/>
                        <a:ea typeface="Calibri"/>
                        <a:cs typeface="Calibri"/>
                        <a:sym typeface="Calibri"/>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280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100" u="none" cap="none" strike="noStrike">
                          <a:solidFill>
                            <a:srgbClr val="000000"/>
                          </a:solidFill>
                          <a:latin typeface="Calibri"/>
                          <a:ea typeface="Calibri"/>
                          <a:cs typeface="Calibri"/>
                          <a:sym typeface="Calibri"/>
                        </a:rPr>
                        <a:t>0.693006</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280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1</a:t>
                      </a:r>
                      <a:endParaRPr b="0" i="0" sz="1100" u="none" cap="none" strike="noStrike">
                        <a:solidFill>
                          <a:srgbClr val="000000"/>
                        </a:solidFill>
                        <a:latin typeface="Calibri"/>
                        <a:ea typeface="Calibri"/>
                        <a:cs typeface="Calibri"/>
                        <a:sym typeface="Calibri"/>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100" u="none" cap="none" strike="noStrike">
                          <a:solidFill>
                            <a:srgbClr val="000000"/>
                          </a:solidFill>
                          <a:latin typeface="Calibri"/>
                          <a:ea typeface="Calibri"/>
                          <a:cs typeface="Calibri"/>
                          <a:sym typeface="Calibri"/>
                        </a:rPr>
                        <a:t>0.625487</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280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100" u="none" cap="none" strike="noStrike">
                          <a:solidFill>
                            <a:srgbClr val="000000"/>
                          </a:solidFill>
                          <a:latin typeface="Calibri"/>
                          <a:ea typeface="Calibri"/>
                          <a:cs typeface="Calibri"/>
                          <a:sym typeface="Calibri"/>
                        </a:rPr>
                        <a:t>0.605427</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280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1</a:t>
                      </a:r>
                      <a:endParaRPr b="0" i="0" sz="1100" u="none" cap="none" strike="noStrike">
                        <a:solidFill>
                          <a:srgbClr val="000000"/>
                        </a:solidFill>
                        <a:latin typeface="Calibri"/>
                        <a:ea typeface="Calibri"/>
                        <a:cs typeface="Calibri"/>
                        <a:sym typeface="Calibri"/>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100" u="none" cap="none" strike="noStrike">
                          <a:solidFill>
                            <a:srgbClr val="000000"/>
                          </a:solidFill>
                          <a:latin typeface="Calibri"/>
                          <a:ea typeface="Calibri"/>
                          <a:cs typeface="Calibri"/>
                          <a:sym typeface="Calibri"/>
                        </a:rPr>
                        <a:t>0.601707</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280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100" u="none" cap="none" strike="noStrike">
                          <a:solidFill>
                            <a:srgbClr val="000000"/>
                          </a:solidFill>
                          <a:latin typeface="Calibri"/>
                          <a:ea typeface="Calibri"/>
                          <a:cs typeface="Calibri"/>
                          <a:sym typeface="Calibri"/>
                        </a:rPr>
                        <a:t>0.579525</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280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100" u="none" cap="none" strike="noStrike">
                          <a:solidFill>
                            <a:srgbClr val="000000"/>
                          </a:solidFill>
                          <a:latin typeface="Calibri"/>
                          <a:ea typeface="Calibri"/>
                          <a:cs typeface="Calibri"/>
                          <a:sym typeface="Calibri"/>
                        </a:rPr>
                        <a:t>0.569616</a:t>
                      </a:r>
                      <a:endParaRPr b="0" i="0" sz="1100" u="none" cap="none" strike="noStrike">
                        <a:solidFill>
                          <a:srgbClr val="000000"/>
                        </a:solidFill>
                        <a:latin typeface="Calibri"/>
                        <a:ea typeface="Calibri"/>
                        <a:cs typeface="Calibri"/>
                        <a:sym typeface="Calibri"/>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280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1</a:t>
                      </a:r>
                      <a:endParaRPr b="0" i="0" sz="1100" u="none" cap="none" strike="noStrike">
                        <a:solidFill>
                          <a:srgbClr val="000000"/>
                        </a:solidFill>
                        <a:latin typeface="Calibri"/>
                        <a:ea typeface="Calibri"/>
                        <a:cs typeface="Calibri"/>
                        <a:sym typeface="Calibri"/>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100" u="none" cap="none" strike="noStrike">
                          <a:solidFill>
                            <a:srgbClr val="000000"/>
                          </a:solidFill>
                          <a:latin typeface="Calibri"/>
                          <a:ea typeface="Calibri"/>
                          <a:cs typeface="Calibri"/>
                          <a:sym typeface="Calibri"/>
                        </a:rPr>
                        <a:t>0.538551</a:t>
                      </a:r>
                      <a:endParaRPr b="0" i="0" sz="1100" u="none" cap="none" strike="noStrike">
                        <a:solidFill>
                          <a:srgbClr val="000000"/>
                        </a:solidFill>
                        <a:latin typeface="Calibri"/>
                        <a:ea typeface="Calibri"/>
                        <a:cs typeface="Calibri"/>
                        <a:sym typeface="Calibri"/>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280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1</a:t>
                      </a:r>
                      <a:endParaRPr b="0" i="0" sz="1100" u="none" cap="none" strike="noStrike">
                        <a:solidFill>
                          <a:srgbClr val="000000"/>
                        </a:solidFill>
                        <a:latin typeface="Calibri"/>
                        <a:ea typeface="Calibri"/>
                        <a:cs typeface="Calibri"/>
                        <a:sym typeface="Calibri"/>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100" u="none" cap="none" strike="noStrike">
                          <a:solidFill>
                            <a:srgbClr val="000000"/>
                          </a:solidFill>
                          <a:latin typeface="Calibri"/>
                          <a:ea typeface="Calibri"/>
                          <a:cs typeface="Calibri"/>
                          <a:sym typeface="Calibri"/>
                        </a:rPr>
                        <a:t>0.488972</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394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100" u="none" cap="none" strike="noStrike">
                          <a:solidFill>
                            <a:srgbClr val="000000"/>
                          </a:solidFill>
                          <a:latin typeface="Calibri"/>
                          <a:ea typeface="Calibri"/>
                          <a:cs typeface="Calibri"/>
                          <a:sym typeface="Calibri"/>
                        </a:rPr>
                        <a:t>0.482967</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280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100" u="none" cap="none" strike="noStrike">
                          <a:solidFill>
                            <a:srgbClr val="000000"/>
                          </a:solidFill>
                          <a:latin typeface="Calibri"/>
                          <a:ea typeface="Calibri"/>
                          <a:cs typeface="Calibri"/>
                          <a:sym typeface="Calibri"/>
                        </a:rPr>
                        <a:t>0.475126</a:t>
                      </a:r>
                      <a:endParaRPr b="0" i="0" sz="1100" u="none" cap="none" strike="noStrike">
                        <a:solidFill>
                          <a:srgbClr val="000000"/>
                        </a:solidFill>
                        <a:latin typeface="Calibri"/>
                        <a:ea typeface="Calibri"/>
                        <a:cs typeface="Calibri"/>
                        <a:sym typeface="Calibri"/>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280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100" u="none" cap="none" strike="noStrike">
                          <a:solidFill>
                            <a:srgbClr val="000000"/>
                          </a:solidFill>
                          <a:latin typeface="Calibri"/>
                          <a:ea typeface="Calibri"/>
                          <a:cs typeface="Calibri"/>
                          <a:sym typeface="Calibri"/>
                        </a:rPr>
                        <a:t>0.466123</a:t>
                      </a:r>
                      <a:endParaRPr b="0" i="0" sz="1100" u="none" cap="none" strike="noStrike">
                        <a:solidFill>
                          <a:srgbClr val="000000"/>
                        </a:solidFill>
                        <a:latin typeface="Calibri"/>
                        <a:ea typeface="Calibri"/>
                        <a:cs typeface="Calibri"/>
                        <a:sym typeface="Calibri"/>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280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1</a:t>
                      </a:r>
                      <a:endParaRPr b="0" i="0" sz="1100" u="none" cap="none" strike="noStrike">
                        <a:solidFill>
                          <a:srgbClr val="000000"/>
                        </a:solidFill>
                        <a:latin typeface="Calibri"/>
                        <a:ea typeface="Calibri"/>
                        <a:cs typeface="Calibri"/>
                        <a:sym typeface="Calibri"/>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100" u="none" cap="none" strike="noStrike">
                          <a:solidFill>
                            <a:srgbClr val="000000"/>
                          </a:solidFill>
                          <a:latin typeface="Calibri"/>
                          <a:ea typeface="Calibri"/>
                          <a:cs typeface="Calibri"/>
                          <a:sym typeface="Calibri"/>
                        </a:rPr>
                        <a:t>0.429746</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280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1</a:t>
                      </a:r>
                      <a:endParaRPr b="0" i="0" sz="1100" u="none" cap="none" strike="noStrike">
                        <a:solidFill>
                          <a:srgbClr val="000000"/>
                        </a:solidFill>
                        <a:latin typeface="Calibri"/>
                        <a:ea typeface="Calibri"/>
                        <a:cs typeface="Calibri"/>
                        <a:sym typeface="Calibri"/>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100" u="none" cap="none" strike="noStrike">
                          <a:solidFill>
                            <a:srgbClr val="000000"/>
                          </a:solidFill>
                          <a:latin typeface="Calibri"/>
                          <a:ea typeface="Calibri"/>
                          <a:cs typeface="Calibri"/>
                          <a:sym typeface="Calibri"/>
                        </a:rPr>
                        <a:t>0.425835</a:t>
                      </a:r>
                      <a:endParaRPr/>
                    </a:p>
                  </a:txBody>
                  <a:tcPr marT="9525" marB="0"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bl>
          </a:graphicData>
        </a:graphic>
      </p:graphicFrame>
      <p:cxnSp>
        <p:nvCxnSpPr>
          <p:cNvPr id="924" name="Google Shape;924;p72"/>
          <p:cNvCxnSpPr/>
          <p:nvPr/>
        </p:nvCxnSpPr>
        <p:spPr>
          <a:xfrm>
            <a:off x="6705600" y="3182815"/>
            <a:ext cx="1828800" cy="0"/>
          </a:xfrm>
          <a:prstGeom prst="straightConnector1">
            <a:avLst/>
          </a:prstGeom>
          <a:noFill/>
          <a:ln cap="flat" cmpd="sng" w="22225">
            <a:solidFill>
              <a:srgbClr val="FF0000"/>
            </a:solidFill>
            <a:prstDash val="solid"/>
            <a:round/>
            <a:headEnd len="med" w="med" type="none"/>
            <a:tailEnd len="med" w="med" type="none"/>
          </a:ln>
        </p:spPr>
      </p:cxnSp>
      <p:cxnSp>
        <p:nvCxnSpPr>
          <p:cNvPr id="925" name="Google Shape;925;p72"/>
          <p:cNvCxnSpPr/>
          <p:nvPr/>
        </p:nvCxnSpPr>
        <p:spPr>
          <a:xfrm>
            <a:off x="6705600" y="914400"/>
            <a:ext cx="1828800" cy="0"/>
          </a:xfrm>
          <a:prstGeom prst="straightConnector1">
            <a:avLst/>
          </a:prstGeom>
          <a:noFill/>
          <a:ln cap="flat" cmpd="sng" w="22225">
            <a:solidFill>
              <a:srgbClr val="FF0000"/>
            </a:solidFill>
            <a:prstDash val="solid"/>
            <a:round/>
            <a:headEnd len="med" w="med" type="none"/>
            <a:tailEnd len="med" w="med" type="none"/>
          </a:ln>
        </p:spPr>
      </p:cxnSp>
      <p:cxnSp>
        <p:nvCxnSpPr>
          <p:cNvPr id="926" name="Google Shape;926;p72"/>
          <p:cNvCxnSpPr/>
          <p:nvPr/>
        </p:nvCxnSpPr>
        <p:spPr>
          <a:xfrm>
            <a:off x="6635262" y="3859823"/>
            <a:ext cx="1828800" cy="0"/>
          </a:xfrm>
          <a:prstGeom prst="straightConnector1">
            <a:avLst/>
          </a:prstGeom>
          <a:noFill/>
          <a:ln cap="flat" cmpd="sng" w="22225">
            <a:solidFill>
              <a:srgbClr val="FF0000"/>
            </a:solidFill>
            <a:prstDash val="solid"/>
            <a:round/>
            <a:headEnd len="med" w="med" type="none"/>
            <a:tailEnd len="med" w="med" type="none"/>
          </a:ln>
        </p:spPr>
      </p:cxnSp>
      <p:cxnSp>
        <p:nvCxnSpPr>
          <p:cNvPr id="927" name="Google Shape;927;p72"/>
          <p:cNvCxnSpPr/>
          <p:nvPr/>
        </p:nvCxnSpPr>
        <p:spPr>
          <a:xfrm>
            <a:off x="6737838" y="5257801"/>
            <a:ext cx="1828800" cy="0"/>
          </a:xfrm>
          <a:prstGeom prst="straightConnector1">
            <a:avLst/>
          </a:prstGeom>
          <a:noFill/>
          <a:ln cap="flat" cmpd="sng" w="22225">
            <a:solidFill>
              <a:srgbClr val="FF0000"/>
            </a:solidFill>
            <a:prstDash val="solid"/>
            <a:round/>
            <a:headEnd len="med" w="med" type="none"/>
            <a:tailEnd len="med" w="med" type="none"/>
          </a:ln>
        </p:spPr>
      </p:cxnSp>
      <p:sp>
        <p:nvSpPr>
          <p:cNvPr id="928" name="Google Shape;928;p72"/>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50"/>
              <a:buFont typeface="Arial"/>
              <a:buNone/>
            </a:pPr>
            <a:fld id="{00000000-1234-1234-1234-123412341234}" type="slidenum">
              <a:rPr lang="en-US" sz="1050">
                <a:solidFill>
                  <a:schemeClr val="dk1"/>
                </a:solidFill>
                <a:latin typeface="Arial"/>
                <a:ea typeface="Arial"/>
                <a:cs typeface="Arial"/>
                <a:sym typeface="Arial"/>
              </a:rPr>
              <a:t>‹#›</a:t>
            </a:fld>
            <a:endParaRPr sz="1050">
              <a:solidFill>
                <a:schemeClr val="dk1"/>
              </a:solidFill>
              <a:latin typeface="Arial"/>
              <a:ea typeface="Arial"/>
              <a:cs typeface="Arial"/>
              <a:sym typeface="Arial"/>
            </a:endParaRPr>
          </a:p>
        </p:txBody>
      </p:sp>
      <p:sp>
        <p:nvSpPr>
          <p:cNvPr id="929" name="Google Shape;929;p72"/>
          <p:cNvSpPr/>
          <p:nvPr/>
        </p:nvSpPr>
        <p:spPr>
          <a:xfrm>
            <a:off x="4393269" y="5835945"/>
            <a:ext cx="1715300" cy="417909"/>
          </a:xfrm>
          <a:prstGeom prst="rect">
            <a:avLst/>
          </a:prstGeom>
          <a:solidFill>
            <a:srgbClr val="D0D0E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8E0D30"/>
              </a:buClr>
              <a:buSzPts val="1050"/>
              <a:buFont typeface="Tahoma"/>
              <a:buNone/>
            </a:pPr>
            <a:r>
              <a:rPr b="1" lang="en-US" sz="1050">
                <a:solidFill>
                  <a:schemeClr val="dk1"/>
                </a:solidFill>
                <a:latin typeface="Tahoma"/>
                <a:ea typeface="Tahoma"/>
                <a:cs typeface="Tahoma"/>
                <a:sym typeface="Tahoma"/>
              </a:rPr>
              <a:t>deployment examples</a:t>
            </a:r>
            <a:endParaRPr/>
          </a:p>
        </p:txBody>
      </p:sp>
      <p:sp>
        <p:nvSpPr>
          <p:cNvPr id="930" name="Google Shape;930;p72"/>
          <p:cNvSpPr/>
          <p:nvPr/>
        </p:nvSpPr>
        <p:spPr>
          <a:xfrm>
            <a:off x="689642" y="5597473"/>
            <a:ext cx="2133601" cy="830344"/>
          </a:xfrm>
          <a:prstGeom prst="rect">
            <a:avLst/>
          </a:prstGeom>
          <a:solidFill>
            <a:srgbClr val="CCCC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8E0D30"/>
              </a:buClr>
              <a:buSzPts val="1600"/>
              <a:buFont typeface="Tahoma"/>
              <a:buNone/>
            </a:pPr>
            <a:r>
              <a:rPr lang="en-US" sz="1600">
                <a:solidFill>
                  <a:schemeClr val="dk1"/>
                </a:solidFill>
                <a:latin typeface="Tahoma"/>
                <a:ea typeface="Tahoma"/>
                <a:cs typeface="Tahoma"/>
                <a:sym typeface="Tahoma"/>
              </a:rPr>
              <a:t>Training Data</a:t>
            </a:r>
            <a:endParaRPr/>
          </a:p>
          <a:p>
            <a:pPr indent="0" lvl="0" marL="0" marR="0" rtl="0" algn="ctr">
              <a:spcBef>
                <a:spcPts val="320"/>
              </a:spcBef>
              <a:spcAft>
                <a:spcPts val="0"/>
              </a:spcAft>
              <a:buClr>
                <a:srgbClr val="8E0D30"/>
              </a:buClr>
              <a:buSzPts val="1600"/>
              <a:buFont typeface="Tahoma"/>
              <a:buNone/>
            </a:pPr>
            <a:r>
              <a:rPr lang="en-US" sz="1600">
                <a:solidFill>
                  <a:schemeClr val="dk1"/>
                </a:solidFill>
                <a:latin typeface="Tahoma"/>
                <a:ea typeface="Tahoma"/>
                <a:cs typeface="Tahoma"/>
                <a:sym typeface="Tahoma"/>
              </a:rPr>
              <a:t>(80%?)</a:t>
            </a:r>
            <a:endParaRPr/>
          </a:p>
        </p:txBody>
      </p:sp>
      <p:sp>
        <p:nvSpPr>
          <p:cNvPr id="931" name="Google Shape;931;p72"/>
          <p:cNvSpPr/>
          <p:nvPr/>
        </p:nvSpPr>
        <p:spPr>
          <a:xfrm>
            <a:off x="2823243" y="5597473"/>
            <a:ext cx="1115291" cy="830344"/>
          </a:xfrm>
          <a:prstGeom prst="rect">
            <a:avLst/>
          </a:prstGeom>
          <a:solidFill>
            <a:srgbClr val="60606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8E0D30"/>
              </a:buClr>
              <a:buSzPts val="1400"/>
              <a:buFont typeface="Tahoma"/>
              <a:buNone/>
            </a:pPr>
            <a:r>
              <a:rPr lang="en-US" sz="1400">
                <a:solidFill>
                  <a:schemeClr val="dk1"/>
                </a:solidFill>
                <a:latin typeface="Tahoma"/>
                <a:ea typeface="Tahoma"/>
                <a:cs typeface="Tahoma"/>
                <a:sym typeface="Tahoma"/>
              </a:rPr>
              <a:t>Test data</a:t>
            </a:r>
            <a:endParaRPr/>
          </a:p>
          <a:p>
            <a:pPr indent="0" lvl="0" marL="0" marR="0" rtl="0" algn="ctr">
              <a:spcBef>
                <a:spcPts val="280"/>
              </a:spcBef>
              <a:spcAft>
                <a:spcPts val="0"/>
              </a:spcAft>
              <a:buClr>
                <a:srgbClr val="8E0D30"/>
              </a:buClr>
              <a:buSzPts val="1400"/>
              <a:buFont typeface="Tahoma"/>
              <a:buNone/>
            </a:pPr>
            <a:r>
              <a:rPr lang="en-US" sz="1400">
                <a:solidFill>
                  <a:schemeClr val="dk1"/>
                </a:solidFill>
                <a:latin typeface="Tahoma"/>
                <a:ea typeface="Tahoma"/>
                <a:cs typeface="Tahoma"/>
                <a:sym typeface="Tahoma"/>
              </a:rPr>
              <a:t>(20%?)</a:t>
            </a:r>
            <a:endParaRPr/>
          </a:p>
        </p:txBody>
      </p:sp>
      <p:cxnSp>
        <p:nvCxnSpPr>
          <p:cNvPr id="932" name="Google Shape;932;p72"/>
          <p:cNvCxnSpPr/>
          <p:nvPr/>
        </p:nvCxnSpPr>
        <p:spPr>
          <a:xfrm>
            <a:off x="4113180" y="5999136"/>
            <a:ext cx="181478" cy="0"/>
          </a:xfrm>
          <a:prstGeom prst="straightConnector1">
            <a:avLst/>
          </a:prstGeom>
          <a:noFill/>
          <a:ln cap="flat" cmpd="sng" w="9525">
            <a:solidFill>
              <a:srgbClr val="2E2E97"/>
            </a:solidFill>
            <a:prstDash val="solid"/>
            <a:round/>
            <a:headEnd len="sm" w="sm" type="none"/>
            <a:tailEnd len="med" w="med" type="triangle"/>
          </a:ln>
        </p:spPr>
      </p:cxnSp>
      <p:cxnSp>
        <p:nvCxnSpPr>
          <p:cNvPr id="933" name="Google Shape;933;p72"/>
          <p:cNvCxnSpPr/>
          <p:nvPr/>
        </p:nvCxnSpPr>
        <p:spPr>
          <a:xfrm>
            <a:off x="6705600" y="2288930"/>
            <a:ext cx="1828800" cy="0"/>
          </a:xfrm>
          <a:prstGeom prst="straightConnector1">
            <a:avLst/>
          </a:prstGeom>
          <a:noFill/>
          <a:ln cap="flat" cmpd="sng" w="22225">
            <a:solidFill>
              <a:srgbClr val="FF0000"/>
            </a:solidFill>
            <a:prstDash val="solid"/>
            <a:round/>
            <a:headEnd len="med" w="med" type="none"/>
            <a:tailEnd len="med" w="med" type="none"/>
          </a:ln>
        </p:spPr>
      </p:cxnSp>
      <p:cxnSp>
        <p:nvCxnSpPr>
          <p:cNvPr id="934" name="Google Shape;934;p72"/>
          <p:cNvCxnSpPr/>
          <p:nvPr/>
        </p:nvCxnSpPr>
        <p:spPr>
          <a:xfrm>
            <a:off x="6705600" y="1825869"/>
            <a:ext cx="1828800" cy="0"/>
          </a:xfrm>
          <a:prstGeom prst="straightConnector1">
            <a:avLst/>
          </a:prstGeom>
          <a:noFill/>
          <a:ln cap="flat" cmpd="sng" w="22225">
            <a:solidFill>
              <a:srgbClr val="FF0000"/>
            </a:solidFill>
            <a:prstDash val="solid"/>
            <a:round/>
            <a:headEnd len="med" w="med" type="none"/>
            <a:tailEnd len="med" w="med" type="none"/>
          </a:ln>
        </p:spPr>
      </p:cxnSp>
      <p:cxnSp>
        <p:nvCxnSpPr>
          <p:cNvPr id="935" name="Google Shape;935;p72"/>
          <p:cNvCxnSpPr/>
          <p:nvPr/>
        </p:nvCxnSpPr>
        <p:spPr>
          <a:xfrm>
            <a:off x="6705600" y="1371599"/>
            <a:ext cx="1828800" cy="0"/>
          </a:xfrm>
          <a:prstGeom prst="straightConnector1">
            <a:avLst/>
          </a:prstGeom>
          <a:noFill/>
          <a:ln cap="flat" cmpd="sng" w="22225">
            <a:solidFill>
              <a:srgbClr val="FF0000"/>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8"/>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Complexity vs. Error</a:t>
            </a:r>
            <a:endParaRPr/>
          </a:p>
        </p:txBody>
      </p:sp>
      <p:pic>
        <p:nvPicPr>
          <p:cNvPr id="187" name="Google Shape;187;p8"/>
          <p:cNvPicPr preferRelativeResize="0"/>
          <p:nvPr>
            <p:ph idx="1" type="body"/>
          </p:nvPr>
        </p:nvPicPr>
        <p:blipFill rotWithShape="1">
          <a:blip r:embed="rId3">
            <a:alphaModFix/>
          </a:blip>
          <a:srcRect b="0" l="0" r="0" t="0"/>
          <a:stretch/>
        </p:blipFill>
        <p:spPr>
          <a:xfrm>
            <a:off x="1231900" y="1343387"/>
            <a:ext cx="6680200" cy="3314700"/>
          </a:xfrm>
          <a:prstGeom prst="rect">
            <a:avLst/>
          </a:prstGeom>
          <a:noFill/>
          <a:ln>
            <a:noFill/>
          </a:ln>
        </p:spPr>
      </p:pic>
      <p:sp>
        <p:nvSpPr>
          <p:cNvPr id="188" name="Google Shape;188;p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sp>
        <p:nvSpPr>
          <p:cNvPr id="189" name="Google Shape;189;p8"/>
          <p:cNvSpPr txBox="1"/>
          <p:nvPr/>
        </p:nvSpPr>
        <p:spPr>
          <a:xfrm>
            <a:off x="1773659" y="4754405"/>
            <a:ext cx="6138441" cy="1520416"/>
          </a:xfrm>
          <a:prstGeom prst="rect">
            <a:avLst/>
          </a:prstGeom>
          <a:solidFill>
            <a:srgbClr val="D0D0EF"/>
          </a:solid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E0D30"/>
              </a:buClr>
              <a:buSzPts val="1600"/>
              <a:buFont typeface="Tahoma"/>
              <a:buNone/>
            </a:pPr>
            <a:r>
              <a:rPr b="0" i="0" lang="en-US" sz="1600" u="none" cap="none" strike="noStrike">
                <a:solidFill>
                  <a:schemeClr val="dk1"/>
                </a:solidFill>
                <a:latin typeface="Tahoma"/>
                <a:ea typeface="Tahoma"/>
                <a:cs typeface="Tahoma"/>
                <a:sym typeface="Tahoma"/>
              </a:rPr>
              <a:t>All Models have complexity parameters:</a:t>
            </a:r>
            <a:endParaRPr/>
          </a:p>
          <a:p>
            <a:pPr indent="0" lvl="0" marL="0" marR="0" rtl="0" algn="ctr">
              <a:spcBef>
                <a:spcPts val="320"/>
              </a:spcBef>
              <a:spcAft>
                <a:spcPts val="0"/>
              </a:spcAft>
              <a:buClr>
                <a:srgbClr val="8E0D30"/>
              </a:buClr>
              <a:buSzPts val="1600"/>
              <a:buFont typeface="Times New Roman"/>
              <a:buNone/>
            </a:pPr>
            <a:r>
              <a:t/>
            </a:r>
            <a:endParaRPr b="0" i="0" sz="1600" u="none" cap="none" strike="noStrike">
              <a:solidFill>
                <a:schemeClr val="dk1"/>
              </a:solidFill>
              <a:latin typeface="Tahoma"/>
              <a:ea typeface="Tahoma"/>
              <a:cs typeface="Tahoma"/>
              <a:sym typeface="Tahoma"/>
            </a:endParaRPr>
          </a:p>
          <a:p>
            <a:pPr indent="0" lvl="0" marL="0" marR="0" rtl="0" algn="ctr">
              <a:spcBef>
                <a:spcPts val="320"/>
              </a:spcBef>
              <a:spcAft>
                <a:spcPts val="0"/>
              </a:spcAft>
              <a:buClr>
                <a:srgbClr val="8E0D30"/>
              </a:buClr>
              <a:buSzPts val="1600"/>
              <a:buFont typeface="Tahoma"/>
              <a:buNone/>
            </a:pPr>
            <a:r>
              <a:rPr b="0" i="0" lang="en-US" sz="1600" u="none" cap="none" strike="noStrike">
                <a:solidFill>
                  <a:schemeClr val="dk1"/>
                </a:solidFill>
                <a:latin typeface="Tahoma"/>
                <a:ea typeface="Tahoma"/>
                <a:cs typeface="Tahoma"/>
                <a:sym typeface="Tahoma"/>
              </a:rPr>
              <a:t>Tree models =&gt; number of nodes, number of variables</a:t>
            </a:r>
            <a:endParaRPr/>
          </a:p>
          <a:p>
            <a:pPr indent="0" lvl="0" marL="0" marR="0" rtl="0" algn="ctr">
              <a:spcBef>
                <a:spcPts val="320"/>
              </a:spcBef>
              <a:spcAft>
                <a:spcPts val="0"/>
              </a:spcAft>
              <a:buClr>
                <a:srgbClr val="8E0D30"/>
              </a:buClr>
              <a:buSzPts val="1600"/>
              <a:buFont typeface="Tahoma"/>
              <a:buNone/>
            </a:pPr>
            <a:r>
              <a:rPr b="0" i="0" lang="en-US" sz="1600" u="none" cap="none" strike="noStrike">
                <a:solidFill>
                  <a:schemeClr val="dk1"/>
                </a:solidFill>
                <a:latin typeface="Tahoma"/>
                <a:ea typeface="Tahoma"/>
                <a:cs typeface="Tahoma"/>
                <a:sym typeface="Tahoma"/>
              </a:rPr>
              <a:t>Regression models =&gt; number of attributes, degree of polynomial</a:t>
            </a:r>
            <a:endParaRPr/>
          </a:p>
          <a:p>
            <a:pPr indent="0" lvl="0" marL="0" marR="0" rtl="0" algn="ctr">
              <a:spcBef>
                <a:spcPts val="320"/>
              </a:spcBef>
              <a:spcAft>
                <a:spcPts val="0"/>
              </a:spcAft>
              <a:buClr>
                <a:srgbClr val="8E0D30"/>
              </a:buClr>
              <a:buSzPts val="1600"/>
              <a:buFont typeface="Tahoma"/>
              <a:buNone/>
            </a:pPr>
            <a:r>
              <a:rPr b="0" i="0" lang="en-US" sz="1600" u="none" cap="none" strike="noStrike">
                <a:solidFill>
                  <a:schemeClr val="dk1"/>
                </a:solidFill>
                <a:latin typeface="Tahoma"/>
                <a:ea typeface="Tahoma"/>
                <a:cs typeface="Tahoma"/>
                <a:sym typeface="Tahoma"/>
              </a:rPr>
              <a:t>Neural Nets =&gt; layers, complexity of functions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9"/>
          <p:cNvSpPr txBox="1"/>
          <p:nvPr>
            <p:ph type="title"/>
          </p:nvPr>
        </p:nvSpPr>
        <p:spPr>
          <a:xfrm>
            <a:off x="457200" y="136525"/>
            <a:ext cx="8229600" cy="7292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Using Holdout sets for Tree induction</a:t>
            </a:r>
            <a:endParaRPr/>
          </a:p>
        </p:txBody>
      </p:sp>
      <p:sp>
        <p:nvSpPr>
          <p:cNvPr id="196" name="Google Shape;196;p9"/>
          <p:cNvSpPr txBox="1"/>
          <p:nvPr>
            <p:ph idx="1" type="body"/>
          </p:nvPr>
        </p:nvSpPr>
        <p:spPr>
          <a:xfrm>
            <a:off x="457200" y="889224"/>
            <a:ext cx="8084916" cy="729214"/>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Tahoma"/>
              <a:buChar char="•"/>
            </a:pPr>
            <a:r>
              <a:rPr lang="en-US"/>
              <a:t>You can use the complexity tradeoff to find the best size for a tree</a:t>
            </a:r>
            <a:endParaRPr/>
          </a:p>
        </p:txBody>
      </p:sp>
      <p:sp>
        <p:nvSpPr>
          <p:cNvPr id="197" name="Google Shape;197;p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000"/>
              <a:buFont typeface="Arial"/>
              <a:buNone/>
            </a:pPr>
            <a:fld id="{00000000-1234-1234-1234-123412341234}" type="slidenum">
              <a:rPr lang="en-US"/>
              <a:t>‹#›</a:t>
            </a:fld>
            <a:endParaRPr/>
          </a:p>
        </p:txBody>
      </p:sp>
      <p:pic>
        <p:nvPicPr>
          <p:cNvPr descr="A graph of a tree size&#10;&#10;Description automatically generated with medium confidence" id="198" name="Google Shape;198;p9"/>
          <p:cNvPicPr preferRelativeResize="0"/>
          <p:nvPr/>
        </p:nvPicPr>
        <p:blipFill rotWithShape="1">
          <a:blip r:embed="rId3">
            <a:alphaModFix/>
          </a:blip>
          <a:srcRect b="0" l="0" r="0" t="0"/>
          <a:stretch/>
        </p:blipFill>
        <p:spPr>
          <a:xfrm>
            <a:off x="2637692" y="1845599"/>
            <a:ext cx="5696432" cy="4305137"/>
          </a:xfrm>
          <a:prstGeom prst="rect">
            <a:avLst/>
          </a:prstGeom>
          <a:noFill/>
          <a:ln>
            <a:noFill/>
          </a:ln>
        </p:spPr>
      </p:pic>
      <p:sp>
        <p:nvSpPr>
          <p:cNvPr id="199" name="Google Shape;199;p9"/>
          <p:cNvSpPr txBox="1"/>
          <p:nvPr/>
        </p:nvSpPr>
        <p:spPr>
          <a:xfrm>
            <a:off x="243068" y="3533425"/>
            <a:ext cx="1920719" cy="464743"/>
          </a:xfrm>
          <a:prstGeom prst="rect">
            <a:avLst/>
          </a:prstGeom>
          <a:solidFill>
            <a:srgbClr val="D0D0EF"/>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100"/>
              <a:buFont typeface="Tahoma"/>
              <a:buNone/>
            </a:pPr>
            <a:r>
              <a:rPr b="0" i="0" lang="en-US" sz="1100" u="none" cap="none" strike="noStrike">
                <a:solidFill>
                  <a:schemeClr val="dk1"/>
                </a:solidFill>
                <a:latin typeface="Tahoma"/>
                <a:ea typeface="Tahoma"/>
                <a:cs typeface="Tahoma"/>
                <a:sym typeface="Tahoma"/>
              </a:rPr>
              <a:t>Different axis than last plot:</a:t>
            </a:r>
            <a:endParaRPr/>
          </a:p>
          <a:p>
            <a:pPr indent="0" lvl="0" marL="0" marR="0" rtl="0" algn="l">
              <a:spcBef>
                <a:spcPts val="220"/>
              </a:spcBef>
              <a:spcAft>
                <a:spcPts val="0"/>
              </a:spcAft>
              <a:buClr>
                <a:srgbClr val="8E0D30"/>
              </a:buClr>
              <a:buSzPts val="1100"/>
              <a:buFont typeface="Tahoma"/>
              <a:buNone/>
            </a:pPr>
            <a:r>
              <a:rPr b="0" i="0" lang="en-US" sz="1100" u="none" cap="none" strike="noStrike">
                <a:solidFill>
                  <a:schemeClr val="dk1"/>
                </a:solidFill>
                <a:latin typeface="Tahoma"/>
                <a:ea typeface="Tahoma"/>
                <a:cs typeface="Tahoma"/>
                <a:sym typeface="Tahoma"/>
              </a:rPr>
              <a:t>Accuracy vs error</a:t>
            </a:r>
            <a:endParaRPr/>
          </a:p>
        </p:txBody>
      </p:sp>
      <p:sp>
        <p:nvSpPr>
          <p:cNvPr id="200" name="Google Shape;200;p9"/>
          <p:cNvSpPr txBox="1"/>
          <p:nvPr/>
        </p:nvSpPr>
        <p:spPr>
          <a:xfrm>
            <a:off x="4826445" y="6221740"/>
            <a:ext cx="1726755" cy="261610"/>
          </a:xfrm>
          <a:prstGeom prst="rect">
            <a:avLst/>
          </a:prstGeom>
          <a:solidFill>
            <a:srgbClr val="D0D0EF"/>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E0D30"/>
              </a:buClr>
              <a:buSzPts val="1100"/>
              <a:buFont typeface="Tahoma"/>
              <a:buNone/>
            </a:pPr>
            <a:r>
              <a:rPr b="0" i="0" lang="en-US" sz="1100" u="none" cap="none" strike="noStrike">
                <a:solidFill>
                  <a:schemeClr val="dk1"/>
                </a:solidFill>
                <a:latin typeface="Tahoma"/>
                <a:ea typeface="Tahoma"/>
                <a:cs typeface="Tahoma"/>
                <a:sym typeface="Tahoma"/>
              </a:rPr>
              <a:t>Note: log scale on nodes</a:t>
            </a:r>
            <a:endParaRPr/>
          </a:p>
        </p:txBody>
      </p:sp>
      <p:cxnSp>
        <p:nvCxnSpPr>
          <p:cNvPr id="201" name="Google Shape;201;p9"/>
          <p:cNvCxnSpPr/>
          <p:nvPr/>
        </p:nvCxnSpPr>
        <p:spPr>
          <a:xfrm>
            <a:off x="2250831" y="3745523"/>
            <a:ext cx="386861" cy="0"/>
          </a:xfrm>
          <a:prstGeom prst="straightConnector1">
            <a:avLst/>
          </a:prstGeom>
          <a:noFill/>
          <a:ln cap="flat" cmpd="sng" w="9525">
            <a:solidFill>
              <a:srgbClr val="2E2E97"/>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SBE10">
  <a:themeElements>
    <a:clrScheme name="1_SBE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2023-07-07T20:20:38Z</dcterms:created>
  <dc:creator>chris volinsky</dc:creator>
</cp:coreProperties>
</file>